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7"/>
  </p:notesMasterIdLst>
  <p:sldIdLst>
    <p:sldId id="423" r:id="rId2"/>
    <p:sldId id="262" r:id="rId3"/>
    <p:sldId id="263" r:id="rId4"/>
    <p:sldId id="307" r:id="rId5"/>
    <p:sldId id="256" r:id="rId6"/>
    <p:sldId id="258" r:id="rId7"/>
    <p:sldId id="257" r:id="rId8"/>
    <p:sldId id="259" r:id="rId9"/>
    <p:sldId id="260" r:id="rId10"/>
    <p:sldId id="264" r:id="rId11"/>
    <p:sldId id="275" r:id="rId12"/>
    <p:sldId id="276" r:id="rId13"/>
    <p:sldId id="277" r:id="rId14"/>
    <p:sldId id="278" r:id="rId15"/>
    <p:sldId id="279" r:id="rId16"/>
    <p:sldId id="281" r:id="rId17"/>
    <p:sldId id="282" r:id="rId18"/>
    <p:sldId id="283" r:id="rId19"/>
    <p:sldId id="284" r:id="rId20"/>
    <p:sldId id="285" r:id="rId21"/>
    <p:sldId id="287" r:id="rId22"/>
    <p:sldId id="286" r:id="rId23"/>
    <p:sldId id="288" r:id="rId24"/>
    <p:sldId id="289" r:id="rId25"/>
    <p:sldId id="290" r:id="rId26"/>
    <p:sldId id="291" r:id="rId27"/>
    <p:sldId id="292" r:id="rId28"/>
    <p:sldId id="268" r:id="rId29"/>
    <p:sldId id="293" r:id="rId30"/>
    <p:sldId id="294" r:id="rId31"/>
    <p:sldId id="280" r:id="rId32"/>
    <p:sldId id="271" r:id="rId33"/>
    <p:sldId id="373" r:id="rId34"/>
    <p:sldId id="272" r:id="rId35"/>
    <p:sldId id="379" r:id="rId36"/>
    <p:sldId id="378" r:id="rId37"/>
    <p:sldId id="381" r:id="rId38"/>
    <p:sldId id="383" r:id="rId39"/>
    <p:sldId id="385" r:id="rId40"/>
    <p:sldId id="386" r:id="rId41"/>
    <p:sldId id="384" r:id="rId42"/>
    <p:sldId id="389" r:id="rId43"/>
    <p:sldId id="390" r:id="rId44"/>
    <p:sldId id="392" r:id="rId45"/>
    <p:sldId id="342" r:id="rId46"/>
    <p:sldId id="406" r:id="rId47"/>
    <p:sldId id="395" r:id="rId48"/>
    <p:sldId id="407" r:id="rId49"/>
    <p:sldId id="393" r:id="rId50"/>
    <p:sldId id="401" r:id="rId51"/>
    <p:sldId id="382" r:id="rId52"/>
    <p:sldId id="411" r:id="rId53"/>
    <p:sldId id="412" r:id="rId54"/>
    <p:sldId id="413" r:id="rId55"/>
    <p:sldId id="414" r:id="rId56"/>
    <p:sldId id="415" r:id="rId57"/>
    <p:sldId id="416" r:id="rId58"/>
    <p:sldId id="419" r:id="rId59"/>
    <p:sldId id="420" r:id="rId60"/>
    <p:sldId id="418" r:id="rId61"/>
    <p:sldId id="421" r:id="rId62"/>
    <p:sldId id="422" r:id="rId63"/>
    <p:sldId id="409" r:id="rId64"/>
    <p:sldId id="298" r:id="rId65"/>
    <p:sldId id="299" r:id="rId66"/>
    <p:sldId id="300" r:id="rId67"/>
    <p:sldId id="301" r:id="rId68"/>
    <p:sldId id="302" r:id="rId69"/>
    <p:sldId id="303" r:id="rId70"/>
    <p:sldId id="304" r:id="rId71"/>
    <p:sldId id="305" r:id="rId72"/>
    <p:sldId id="374" r:id="rId73"/>
    <p:sldId id="308" r:id="rId74"/>
    <p:sldId id="360" r:id="rId75"/>
    <p:sldId id="273" r:id="rId76"/>
    <p:sldId id="351" r:id="rId77"/>
    <p:sldId id="367" r:id="rId78"/>
    <p:sldId id="353" r:id="rId79"/>
    <p:sldId id="354" r:id="rId80"/>
    <p:sldId id="356" r:id="rId81"/>
    <p:sldId id="357" r:id="rId82"/>
    <p:sldId id="359" r:id="rId83"/>
    <p:sldId id="295" r:id="rId84"/>
    <p:sldId id="321" r:id="rId85"/>
    <p:sldId id="364" r:id="rId86"/>
    <p:sldId id="365" r:id="rId87"/>
    <p:sldId id="366" r:id="rId88"/>
    <p:sldId id="375" r:id="rId89"/>
    <p:sldId id="309" r:id="rId90"/>
    <p:sldId id="322" r:id="rId91"/>
    <p:sldId id="404" r:id="rId92"/>
    <p:sldId id="405" r:id="rId93"/>
    <p:sldId id="402" r:id="rId94"/>
    <p:sldId id="403" r:id="rId95"/>
    <p:sldId id="310" r:id="rId96"/>
    <p:sldId id="323" r:id="rId97"/>
    <p:sldId id="311" r:id="rId98"/>
    <p:sldId id="317" r:id="rId99"/>
    <p:sldId id="376" r:id="rId100"/>
    <p:sldId id="318" r:id="rId101"/>
    <p:sldId id="324" r:id="rId102"/>
    <p:sldId id="328" r:id="rId103"/>
    <p:sldId id="362" r:id="rId104"/>
    <p:sldId id="361" r:id="rId105"/>
    <p:sldId id="368" r:id="rId106"/>
    <p:sldId id="319" r:id="rId107"/>
    <p:sldId id="325" r:id="rId108"/>
    <p:sldId id="377" r:id="rId109"/>
    <p:sldId id="429" r:id="rId110"/>
    <p:sldId id="430" r:id="rId111"/>
    <p:sldId id="431" r:id="rId112"/>
    <p:sldId id="432" r:id="rId113"/>
    <p:sldId id="433" r:id="rId114"/>
    <p:sldId id="434" r:id="rId115"/>
    <p:sldId id="435" r:id="rId116"/>
    <p:sldId id="436" r:id="rId117"/>
    <p:sldId id="437" r:id="rId118"/>
    <p:sldId id="438" r:id="rId119"/>
    <p:sldId id="439" r:id="rId120"/>
    <p:sldId id="440" r:id="rId121"/>
    <p:sldId id="441" r:id="rId122"/>
    <p:sldId id="442" r:id="rId123"/>
    <p:sldId id="443" r:id="rId124"/>
    <p:sldId id="444" r:id="rId125"/>
    <p:sldId id="445" r:id="rId126"/>
    <p:sldId id="446" r:id="rId127"/>
    <p:sldId id="447" r:id="rId128"/>
    <p:sldId id="448" r:id="rId129"/>
    <p:sldId id="449" r:id="rId130"/>
    <p:sldId id="450" r:id="rId131"/>
    <p:sldId id="451" r:id="rId132"/>
    <p:sldId id="452" r:id="rId133"/>
    <p:sldId id="453" r:id="rId134"/>
    <p:sldId id="454" r:id="rId135"/>
    <p:sldId id="455" r:id="rId136"/>
    <p:sldId id="456" r:id="rId137"/>
    <p:sldId id="457" r:id="rId138"/>
    <p:sldId id="458" r:id="rId139"/>
    <p:sldId id="459" r:id="rId140"/>
    <p:sldId id="460" r:id="rId141"/>
    <p:sldId id="461" r:id="rId142"/>
    <p:sldId id="462" r:id="rId143"/>
    <p:sldId id="463" r:id="rId144"/>
    <p:sldId id="464" r:id="rId145"/>
    <p:sldId id="465" r:id="rId146"/>
    <p:sldId id="466" r:id="rId147"/>
    <p:sldId id="467" r:id="rId148"/>
    <p:sldId id="468" r:id="rId149"/>
    <p:sldId id="469" r:id="rId150"/>
    <p:sldId id="470" r:id="rId151"/>
    <p:sldId id="471" r:id="rId152"/>
    <p:sldId id="472" r:id="rId153"/>
    <p:sldId id="473" r:id="rId154"/>
    <p:sldId id="474" r:id="rId155"/>
    <p:sldId id="475" r:id="rId156"/>
    <p:sldId id="476" r:id="rId157"/>
    <p:sldId id="477" r:id="rId158"/>
    <p:sldId id="478" r:id="rId159"/>
    <p:sldId id="479" r:id="rId160"/>
    <p:sldId id="480" r:id="rId161"/>
    <p:sldId id="481" r:id="rId162"/>
    <p:sldId id="482" r:id="rId163"/>
    <p:sldId id="483" r:id="rId164"/>
    <p:sldId id="484" r:id="rId165"/>
    <p:sldId id="485" r:id="rId166"/>
    <p:sldId id="486" r:id="rId167"/>
    <p:sldId id="487" r:id="rId168"/>
    <p:sldId id="488" r:id="rId169"/>
    <p:sldId id="489" r:id="rId170"/>
    <p:sldId id="490" r:id="rId171"/>
    <p:sldId id="491" r:id="rId172"/>
    <p:sldId id="492" r:id="rId173"/>
    <p:sldId id="493" r:id="rId174"/>
    <p:sldId id="494" r:id="rId175"/>
    <p:sldId id="495" r:id="rId176"/>
    <p:sldId id="496" r:id="rId177"/>
    <p:sldId id="497" r:id="rId178"/>
    <p:sldId id="498" r:id="rId179"/>
    <p:sldId id="499" r:id="rId180"/>
    <p:sldId id="500" r:id="rId181"/>
    <p:sldId id="501" r:id="rId182"/>
    <p:sldId id="502" r:id="rId183"/>
    <p:sldId id="503" r:id="rId184"/>
    <p:sldId id="504" r:id="rId185"/>
    <p:sldId id="505" r:id="rId186"/>
    <p:sldId id="506" r:id="rId187"/>
    <p:sldId id="507" r:id="rId188"/>
    <p:sldId id="508" r:id="rId189"/>
    <p:sldId id="509" r:id="rId190"/>
    <p:sldId id="510" r:id="rId191"/>
    <p:sldId id="511" r:id="rId192"/>
    <p:sldId id="512" r:id="rId193"/>
    <p:sldId id="513" r:id="rId194"/>
    <p:sldId id="514" r:id="rId195"/>
    <p:sldId id="515" r:id="rId196"/>
    <p:sldId id="516" r:id="rId197"/>
    <p:sldId id="517" r:id="rId198"/>
    <p:sldId id="518" r:id="rId199"/>
    <p:sldId id="519" r:id="rId200"/>
    <p:sldId id="520" r:id="rId201"/>
    <p:sldId id="521" r:id="rId202"/>
    <p:sldId id="522" r:id="rId203"/>
    <p:sldId id="523" r:id="rId204"/>
    <p:sldId id="524" r:id="rId205"/>
    <p:sldId id="525" r:id="rId206"/>
    <p:sldId id="526" r:id="rId207"/>
    <p:sldId id="527" r:id="rId208"/>
    <p:sldId id="528" r:id="rId209"/>
    <p:sldId id="529" r:id="rId210"/>
    <p:sldId id="530" r:id="rId211"/>
    <p:sldId id="531" r:id="rId212"/>
    <p:sldId id="532" r:id="rId213"/>
    <p:sldId id="533" r:id="rId214"/>
    <p:sldId id="534" r:id="rId215"/>
    <p:sldId id="535" r:id="rId216"/>
    <p:sldId id="536" r:id="rId217"/>
    <p:sldId id="537" r:id="rId218"/>
    <p:sldId id="538" r:id="rId219"/>
    <p:sldId id="539" r:id="rId220"/>
    <p:sldId id="540" r:id="rId221"/>
    <p:sldId id="541" r:id="rId222"/>
    <p:sldId id="542" r:id="rId223"/>
    <p:sldId id="550" r:id="rId224"/>
    <p:sldId id="551" r:id="rId225"/>
    <p:sldId id="552" r:id="rId226"/>
    <p:sldId id="543" r:id="rId227"/>
    <p:sldId id="544" r:id="rId228"/>
    <p:sldId id="545" r:id="rId229"/>
    <p:sldId id="546" r:id="rId230"/>
    <p:sldId id="547" r:id="rId231"/>
    <p:sldId id="548" r:id="rId232"/>
    <p:sldId id="549" r:id="rId233"/>
    <p:sldId id="424" r:id="rId234"/>
    <p:sldId id="338" r:id="rId235"/>
    <p:sldId id="329" r:id="rId236"/>
    <p:sldId id="330" r:id="rId237"/>
    <p:sldId id="331" r:id="rId238"/>
    <p:sldId id="332" r:id="rId239"/>
    <p:sldId id="333" r:id="rId240"/>
    <p:sldId id="334" r:id="rId241"/>
    <p:sldId id="335" r:id="rId242"/>
    <p:sldId id="336" r:id="rId243"/>
    <p:sldId id="337" r:id="rId244"/>
    <p:sldId id="296" r:id="rId245"/>
    <p:sldId id="399" r:id="rId246"/>
  </p:sldIdLst>
  <p:sldSz cx="9144000" cy="6858000" type="screen4x3"/>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7FF"/>
    <a:srgbClr val="00FF00"/>
    <a:srgbClr val="FF7400"/>
    <a:srgbClr val="FF00FF"/>
    <a:srgbClr val="00D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657" autoAdjust="0"/>
  </p:normalViewPr>
  <p:slideViewPr>
    <p:cSldViewPr>
      <p:cViewPr>
        <p:scale>
          <a:sx n="125" d="100"/>
          <a:sy n="125" d="100"/>
        </p:scale>
        <p:origin x="-1200"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E842BA29-3F00-4EE9-95D9-5782F07C2E23}" type="datetimeFigureOut">
              <a:rPr lang="en-US" smtClean="0"/>
              <a:pPr/>
              <a:t>8/29/2012</a:t>
            </a:fld>
            <a:endParaRPr lang="en-US"/>
          </a:p>
        </p:txBody>
      </p:sp>
      <p:sp>
        <p:nvSpPr>
          <p:cNvPr id="4" name="Folienbildplatzhalt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3D1CB767-9A7C-4292-9A32-0261AC704A14}" type="slidenum">
              <a:rPr lang="en-US" smtClean="0"/>
              <a:pPr/>
              <a:t>‹Nr.›</a:t>
            </a:fld>
            <a:endParaRPr lang="en-US"/>
          </a:p>
        </p:txBody>
      </p:sp>
    </p:spTree>
    <p:extLst>
      <p:ext uri="{BB962C8B-B14F-4D97-AF65-F5344CB8AC3E}">
        <p14:creationId xmlns:p14="http://schemas.microsoft.com/office/powerpoint/2010/main" val="899286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47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48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Und </a:t>
            </a:r>
            <a:r>
              <a:rPr lang="en-US" dirty="0" err="1" smtClean="0"/>
              <a:t>damit</a:t>
            </a:r>
            <a:r>
              <a:rPr lang="en-US" dirty="0" smtClean="0"/>
              <a:t> w</a:t>
            </a:r>
            <a:r>
              <a:rPr lang="de-DE" dirty="0" err="1" smtClean="0"/>
              <a:t>ären</a:t>
            </a:r>
            <a:r>
              <a:rPr lang="de-DE" baseline="0" dirty="0" smtClean="0"/>
              <a:t> wir schon beim nächsten </a:t>
            </a:r>
            <a:r>
              <a:rPr lang="de-DE" baseline="0" dirty="0" err="1" smtClean="0"/>
              <a:t>Weaselword</a:t>
            </a:r>
            <a:endParaRPr lang="de-DE" dirty="0"/>
          </a:p>
        </p:txBody>
      </p:sp>
      <p:sp>
        <p:nvSpPr>
          <p:cNvPr id="4" name="Foliennummernplatzhalter 3"/>
          <p:cNvSpPr>
            <a:spLocks noGrp="1"/>
          </p:cNvSpPr>
          <p:nvPr>
            <p:ph type="sldNum" sz="quarter" idx="10"/>
          </p:nvPr>
        </p:nvSpPr>
        <p:spPr/>
        <p:txBody>
          <a:bodyPr/>
          <a:lstStyle/>
          <a:p>
            <a:fld id="{1BF86264-EC1B-4B19-8F55-7D3ABAE85A36}" type="slidenum">
              <a:rPr lang="en-US" smtClean="0"/>
              <a:pPr/>
              <a:t>202</a:t>
            </a:fld>
            <a:endParaRPr lang="en-US"/>
          </a:p>
        </p:txBody>
      </p:sp>
    </p:spTree>
    <p:extLst>
      <p:ext uri="{BB962C8B-B14F-4D97-AF65-F5344CB8AC3E}">
        <p14:creationId xmlns:p14="http://schemas.microsoft.com/office/powerpoint/2010/main" val="1932979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971600" y="2708920"/>
            <a:ext cx="7200800" cy="1440160"/>
          </a:xfrm>
        </p:spPr>
        <p:txBody>
          <a:bodyPr lIns="0" tIns="0" rIns="0" bIns="0">
            <a:noAutofit/>
          </a:bodyPr>
          <a:lstStyle>
            <a:lvl1pPr>
              <a:defRPr sz="11500">
                <a:solidFill>
                  <a:srgbClr val="FF7400"/>
                </a:solidFill>
              </a:defRPr>
            </a:lvl1pPr>
          </a:lstStyle>
          <a:p>
            <a:r>
              <a:rPr lang="de-DE" dirty="0" smtClean="0"/>
              <a:t>CONTENT</a:t>
            </a:r>
            <a:endParaRPr lang="en-US" dirty="0"/>
          </a:p>
        </p:txBody>
      </p:sp>
      <p:sp>
        <p:nvSpPr>
          <p:cNvPr id="14" name="Textplatzhalter 13"/>
          <p:cNvSpPr>
            <a:spLocks noGrp="1"/>
          </p:cNvSpPr>
          <p:nvPr>
            <p:ph type="body" sz="quarter" idx="10" hasCustomPrompt="1"/>
          </p:nvPr>
        </p:nvSpPr>
        <p:spPr>
          <a:xfrm>
            <a:off x="971600" y="1989138"/>
            <a:ext cx="7200850" cy="719137"/>
          </a:xfrm>
          <a:prstGeom prst="rect">
            <a:avLst/>
          </a:prstGeom>
        </p:spPr>
        <p:txBody>
          <a:bodyPr lIns="0" tIns="0" rIns="0" bIns="0" anchor="b"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
        <p:nvSpPr>
          <p:cNvPr id="15" name="Textplatzhalter 13"/>
          <p:cNvSpPr>
            <a:spLocks noGrp="1"/>
          </p:cNvSpPr>
          <p:nvPr>
            <p:ph type="body" sz="quarter" idx="11" hasCustomPrompt="1"/>
          </p:nvPr>
        </p:nvSpPr>
        <p:spPr>
          <a:xfrm>
            <a:off x="971600" y="3933056"/>
            <a:ext cx="7200850" cy="935161"/>
          </a:xfrm>
          <a:prstGeom prst="rect">
            <a:avLst/>
          </a:prstGeom>
        </p:spPr>
        <p:txBody>
          <a:bodyPr lIns="0" tIns="0" rIns="0" bIns="0" anchor="t"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1600200"/>
            <a:ext cx="8229600" cy="4525963"/>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 durch Klicken hinzufügen</a:t>
            </a:r>
            <a:endParaRPr lang="de-DE"/>
          </a:p>
        </p:txBody>
      </p:sp>
      <p:sp>
        <p:nvSpPr>
          <p:cNvPr id="3" name="Vertikaler Textplatzhalter 2"/>
          <p:cNvSpPr>
            <a:spLocks noGrp="1"/>
          </p:cNvSpPr>
          <p:nvPr>
            <p:ph type="body" orient="vert" idx="1"/>
          </p:nvPr>
        </p:nvSpPr>
        <p:spPr>
          <a:xfrm>
            <a:off x="457200" y="274638"/>
            <a:ext cx="6019800" cy="5851525"/>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noFill/>
        </p:spPr>
        <p:txBody>
          <a:bodyPr/>
          <a:lstStyle>
            <a:lvl1pPr>
              <a:defRPr/>
            </a:lvl1pPr>
          </a:lstStyle>
          <a:p>
            <a:r>
              <a:rPr lang="de-DE" dirty="0" smtClean="0"/>
              <a:t>Bearbeiten</a:t>
            </a:r>
            <a:endParaRPr lang="de-DE" dirty="0"/>
          </a:p>
        </p:txBody>
      </p:sp>
      <p:sp>
        <p:nvSpPr>
          <p:cNvPr id="3" name="Inhaltsplatzhalter 2"/>
          <p:cNvSpPr>
            <a:spLocks noGrp="1"/>
          </p:cNvSpPr>
          <p:nvPr>
            <p:ph idx="1"/>
          </p:nvPr>
        </p:nvSpPr>
        <p:spPr>
          <a:xfrm>
            <a:off x="0" y="1412776"/>
            <a:ext cx="9144000" cy="5184576"/>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a:xfrm>
            <a:off x="0" y="6597352"/>
            <a:ext cx="1691680" cy="260648"/>
          </a:xfrm>
          <a:prstGeom prst="rect">
            <a:avLst/>
          </a:prstGeom>
        </p:spPr>
        <p:txBody>
          <a:bodyPr/>
          <a:lstStyle/>
          <a:p>
            <a:fld id="{49009F1C-25D2-4D02-B5E1-1CF1D044B88A}" type="datetime1">
              <a:rPr lang="de-DE" smtClean="0"/>
              <a:pPr/>
              <a:t>29.08.2012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p14="http://schemas.microsoft.com/office/powerpoint/2010/main" val="3524703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5400"/>
            </a:lvl1pPr>
          </a:lstStyle>
          <a:p>
            <a:r>
              <a:rPr lang="de-DE" dirty="0" smtClean="0"/>
              <a:t>Titelmasterformat durch Klicken bearbeiten</a:t>
            </a:r>
            <a:endParaRPr lang="de-D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8" name="Fußzeilenplatzhalter 7"/>
          <p:cNvSpPr>
            <a:spLocks noGrp="1"/>
          </p:cNvSpPr>
          <p:nvPr>
            <p:ph type="ftr" sz="quarter" idx="11"/>
          </p:nvPr>
        </p:nvSpPr>
        <p:spPr>
          <a:xfrm>
            <a:off x="3124200" y="6356350"/>
            <a:ext cx="2895600" cy="365125"/>
          </a:xfrm>
          <a:prstGeom prst="rect">
            <a:avLst/>
          </a:prstGeom>
        </p:spPr>
        <p:txBody>
          <a:bodyPr/>
          <a:lstStyle/>
          <a:p>
            <a:endParaRPr lang="de-DE"/>
          </a:p>
        </p:txBody>
      </p:sp>
      <p:sp>
        <p:nvSpPr>
          <p:cNvPr id="9" name="Foliennummernplatzhalter 8"/>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4" name="Fußzeilenplatzhalter 3"/>
          <p:cNvSpPr>
            <a:spLocks noGrp="1"/>
          </p:cNvSpPr>
          <p:nvPr>
            <p:ph type="ftr" sz="quarter" idx="11"/>
          </p:nvPr>
        </p:nvSpPr>
        <p:spPr>
          <a:xfrm>
            <a:off x="3124200" y="6356350"/>
            <a:ext cx="2895600" cy="365125"/>
          </a:xfrm>
          <a:prstGeom prst="rect">
            <a:avLst/>
          </a:prstGeom>
        </p:spPr>
        <p:txBody>
          <a:bodyPr/>
          <a:lstStyle/>
          <a:p>
            <a:endParaRPr lang="de-DE"/>
          </a:p>
        </p:txBody>
      </p:sp>
      <p:sp>
        <p:nvSpPr>
          <p:cNvPr id="5" name="Foliennummernplatzhalter 4"/>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3" name="Fußzeilenplatzhalter 2"/>
          <p:cNvSpPr>
            <a:spLocks noGrp="1"/>
          </p:cNvSpPr>
          <p:nvPr>
            <p:ph type="ftr" sz="quarter" idx="11"/>
          </p:nvPr>
        </p:nvSpPr>
        <p:spPr>
          <a:xfrm>
            <a:off x="3124200" y="6356350"/>
            <a:ext cx="2895600" cy="365125"/>
          </a:xfrm>
          <a:prstGeom prst="rect">
            <a:avLst/>
          </a:prstGeom>
        </p:spPr>
        <p:txBody>
          <a:bodyPr/>
          <a:lstStyle/>
          <a:p>
            <a:endParaRPr lang="de-DE"/>
          </a:p>
        </p:txBody>
      </p:sp>
      <p:sp>
        <p:nvSpPr>
          <p:cNvPr id="4" name="Foliennummernplatzhalter 3"/>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971600" y="1268760"/>
            <a:ext cx="7200800" cy="4320480"/>
          </a:xfrm>
          <a:prstGeom prst="rect">
            <a:avLst/>
          </a:prstGeom>
        </p:spPr>
        <p:txBody>
          <a:bodyPr vert="horz" lIns="91440" tIns="45720" rIns="91440" bIns="45720" rtlCol="0" anchor="ctr">
            <a:normAutofit/>
          </a:bodyPr>
          <a:lstStyle/>
          <a:p>
            <a:r>
              <a:rPr lang="de-DE" noProof="0" dirty="0" smtClean="0"/>
              <a:t>CONTENT</a:t>
            </a:r>
            <a:endParaRPr lang="de-DE" noProof="0" dirty="0"/>
          </a:p>
        </p:txBody>
      </p:sp>
    </p:spTree>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iming>
    <p:tnLst>
      <p:par>
        <p:cTn id="1" dur="indefinite" restart="never" nodeType="tmRoot"/>
      </p:par>
    </p:tnLst>
  </p:timing>
  <p:txStyles>
    <p:titleStyle>
      <a:lvl1pPr algn="ctr" defTabSz="914400" rtl="0" eaLnBrk="1" latinLnBrk="0" hangingPunct="1">
        <a:spcBef>
          <a:spcPct val="0"/>
        </a:spcBef>
        <a:buNone/>
        <a:defRPr sz="9600" kern="1200">
          <a:solidFill>
            <a:srgbClr val="00B7FF"/>
          </a:solidFill>
          <a:latin typeface="Bebas Neue"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www.classnamer.com/"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enkinsci/jenkins/blob/master/core/src/main/java/jenkins/model/Jenkins.java" TargetMode="Externa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hyperlink" Target="http://jmrtn.com/notes/2012/02/17/design-patterns.html"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thenounproject.com/noun/first-aid/" TargetMode="External"/><Relationship Id="rId2" Type="http://schemas.openxmlformats.org/officeDocument/2006/relationships/hyperlink" Target="http://www.labnol.org/software/tutorials/advice-select-best-fonts-for-powerpoint-presentation-slides/3355/" TargetMode="External"/><Relationship Id="rId1" Type="http://schemas.openxmlformats.org/officeDocument/2006/relationships/slideLayout" Target="../slideLayouts/slideLayout2.xml"/><Relationship Id="rId4" Type="http://schemas.openxmlformats.org/officeDocument/2006/relationships/hyperlink" Target="http://andypalmer.com/2008/05/singleton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8" Type="http://schemas.openxmlformats.org/officeDocument/2006/relationships/hyperlink" Target="http://wayne.usschesapeake.org/wp-content/uploads/2011/06/Shout.png" TargetMode="External"/><Relationship Id="rId3" Type="http://schemas.openxmlformats.org/officeDocument/2006/relationships/hyperlink" Target="http://inquiry111westminster.wikispaces.com/Blind%20men%20and%20an%20elephant" TargetMode="External"/><Relationship Id="rId7" Type="http://schemas.openxmlformats.org/officeDocument/2006/relationships/hyperlink" Target="http://www.bmlv.gv.at/download_archiv/photos/inlandseinsatz/images/hochwasser_august_26.jpg" TargetMode="External"/><Relationship Id="rId2" Type="http://schemas.openxmlformats.org/officeDocument/2006/relationships/hyperlink" Target="http://en.wikisource.org/wiki/The_poems_of_John_Godfrey_Saxe/The_Blind_Men_and_the_Elephant" TargetMode="External"/><Relationship Id="rId1" Type="http://schemas.openxmlformats.org/officeDocument/2006/relationships/slideLayout" Target="../slideLayouts/slideLayout2.xml"/><Relationship Id="rId6" Type="http://schemas.openxmlformats.org/officeDocument/2006/relationships/hyperlink" Target="http://rasmussenanders.blogspot.de/2011/03/catholic-priests-raping-nuns.html" TargetMode="External"/><Relationship Id="rId5" Type="http://schemas.openxmlformats.org/officeDocument/2006/relationships/hyperlink" Target="http://geekandpoke.typepad.com/geekandpoke/2012/03/static-typing.html" TargetMode="External"/><Relationship Id="rId10" Type="http://schemas.openxmlformats.org/officeDocument/2006/relationships/hyperlink" Target="http://c2.com/doc/SignatureSurvey/" TargetMode="External"/><Relationship Id="rId4" Type="http://schemas.openxmlformats.org/officeDocument/2006/relationships/hyperlink" Target="http://www.labnol.org/software/tutorials/advice-select-best-fonts-for-powerpoint-presentation-slides/3355/" TargetMode="External"/><Relationship Id="rId9" Type="http://schemas.openxmlformats.org/officeDocument/2006/relationships/hyperlink" Target="http://www.5lovelanguages.com/learn-the-languages/the-five-languages-of-apology/"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hyperlink" Target="http://jmrtn.com/notes/2012/02/17/design-patterns.html"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"Always code as if the guy who ends up maintaining your code will be a violent psychopath who knows where you live."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smtClean="0">
                <a:solidFill>
                  <a:schemeClr val="tx1">
                    <a:lumMod val="75000"/>
                    <a:lumOff val="25000"/>
                  </a:schemeClr>
                </a:solidFill>
                <a:ea typeface="Roboto" pitchFamily="2" charset="0"/>
              </a:rPr>
              <a:t>John Woods.</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Open – Closed Principle</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Liskov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err="1" smtClean="0">
                <a:solidFill>
                  <a:srgbClr val="FF00FF"/>
                </a:solidFill>
              </a:rPr>
              <a:t>DomänenBEZUG</a:t>
            </a:r>
            <a:endParaRPr lang="en-US" sz="8000" dirty="0">
              <a:solidFill>
                <a:srgbClr val="FF00FF"/>
              </a:solidFill>
            </a:endParaRPr>
          </a:p>
        </p:txBody>
      </p:sp>
      <p:sp>
        <p:nvSpPr>
          <p:cNvPr id="4" name="Textplatzhalter 3"/>
          <p:cNvSpPr>
            <a:spLocks noGrp="1"/>
          </p:cNvSpPr>
          <p:nvPr>
            <p:ph type="body" sz="quarter" idx="10"/>
          </p:nvPr>
        </p:nvSpPr>
        <p:spPr/>
        <p:txBody>
          <a:bodyPr/>
          <a:lstStyle/>
          <a:p>
            <a:r>
              <a:rPr lang="de-DE" dirty="0" smtClean="0"/>
              <a:t>Wenn du darüber sprichst…</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dirty="0" smtClean="0"/>
              <a:t>…ist es wahrscheinlich wichtig</a:t>
            </a:r>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Email Adressen </a:t>
            </a:r>
            <a:br>
              <a:rPr lang="de-DE" dirty="0" smtClean="0"/>
            </a:br>
            <a:r>
              <a:rPr lang="de-DE" dirty="0" smtClean="0"/>
              <a:t>sind </a:t>
            </a:r>
            <a:r>
              <a:rPr lang="de-DE" dirty="0" smtClean="0">
                <a:solidFill>
                  <a:srgbClr val="FF00FF"/>
                </a:solidFill>
              </a:rPr>
              <a:t>keine</a:t>
            </a:r>
            <a:r>
              <a:rPr lang="de-DE" dirty="0" smtClean="0"/>
              <a:t> Strings</a:t>
            </a:r>
            <a:endParaRPr lang="en-US" dirty="0">
              <a:solidFill>
                <a:srgbClr val="FF7400"/>
              </a:solidFil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solidFill>
                  <a:srgbClr val="FF00FF"/>
                </a:solidFill>
              </a:rPr>
              <a:t>TinY</a:t>
            </a:r>
            <a:r>
              <a:rPr lang="de-DE" dirty="0" smtClean="0">
                <a:solidFill>
                  <a:srgbClr val="FF00FF"/>
                </a:solidFill>
              </a:rPr>
              <a:t> </a:t>
            </a:r>
            <a:r>
              <a:rPr lang="de-DE" dirty="0" err="1" smtClean="0">
                <a:solidFill>
                  <a:srgbClr val="FF00FF"/>
                </a:solidFill>
              </a:rPr>
              <a:t>TYpes</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t>Dinge müssen </a:t>
            </a:r>
            <a:br>
              <a:rPr lang="de-DE" sz="4000" dirty="0" smtClean="0"/>
            </a:br>
            <a:r>
              <a:rPr lang="de-DE" sz="4000" dirty="0" smtClean="0"/>
              <a:t>nicht können</a:t>
            </a:r>
            <a:r>
              <a:rPr lang="de-DE" sz="2800" dirty="0" smtClean="0"/>
              <a:t/>
            </a:r>
            <a:br>
              <a:rPr lang="de-DE" sz="2800" dirty="0" smtClean="0"/>
            </a:br>
            <a:r>
              <a:rPr lang="de-DE" sz="3400" dirty="0" smtClean="0"/>
              <a:t>aber sie können </a:t>
            </a:r>
            <a:r>
              <a:rPr lang="de-DE" dirty="0" smtClean="0"/>
              <a:t/>
            </a:r>
            <a:br>
              <a:rPr lang="de-DE" dirty="0" smtClean="0"/>
            </a:br>
            <a:r>
              <a:rPr lang="de-DE" sz="13800" dirty="0" smtClean="0">
                <a:solidFill>
                  <a:srgbClr val="FF00FF"/>
                </a:solidFill>
              </a:rPr>
              <a:t>sein</a:t>
            </a:r>
            <a:endParaRPr lang="de-DE" dirty="0">
              <a:solidFill>
                <a:srgbClr val="FF00FF"/>
              </a:solidFill>
            </a:endParaRPr>
          </a:p>
        </p:txBody>
      </p:sp>
    </p:spTree>
    <p:extLst>
      <p:ext uri="{BB962C8B-B14F-4D97-AF65-F5344CB8AC3E}">
        <p14:creationId xmlns:p14="http://schemas.microsoft.com/office/powerpoint/2010/main" val="34063405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Email</a:t>
            </a:r>
            <a:r>
              <a:rPr lang="de-DE" dirty="0" smtClean="0"/>
              <a:t/>
            </a:r>
            <a:br>
              <a:rPr lang="de-DE" dirty="0" smtClean="0"/>
            </a:br>
            <a:r>
              <a:rPr lang="de-DE" dirty="0"/>
              <a:t/>
            </a:r>
            <a:br>
              <a:rPr lang="de-DE" dirty="0"/>
            </a:br>
            <a:r>
              <a:rPr lang="de-DE" dirty="0" err="1" smtClean="0">
                <a:latin typeface="Roboto" pitchFamily="2" charset="0"/>
                <a:ea typeface="Roboto" pitchFamily="2" charset="0"/>
              </a:rPr>
              <a:t>InvalidEmail</a:t>
            </a:r>
            <a:endParaRPr lang="de-DE" dirty="0">
              <a:latin typeface="Roboto" pitchFamily="2" charset="0"/>
              <a:ea typeface="Roboto" pitchFamily="2" charset="0"/>
            </a:endParaRPr>
          </a:p>
        </p:txBody>
      </p:sp>
    </p:spTree>
    <p:extLst>
      <p:ext uri="{BB962C8B-B14F-4D97-AF65-F5344CB8AC3E}">
        <p14:creationId xmlns:p14="http://schemas.microsoft.com/office/powerpoint/2010/main" val="184270454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Poly</a:t>
            </a:r>
            <a:r>
              <a:rPr lang="de-DE" dirty="0" smtClean="0"/>
              <a:t>morphismen </a:t>
            </a:r>
            <a:br>
              <a:rPr lang="de-DE" dirty="0" smtClean="0"/>
            </a:br>
            <a:r>
              <a:rPr lang="de-DE" dirty="0"/>
              <a:t/>
            </a:r>
            <a:br>
              <a:rPr lang="de-DE" dirty="0"/>
            </a:br>
            <a:r>
              <a:rPr lang="de-DE" dirty="0" smtClean="0"/>
              <a:t>Typen</a:t>
            </a:r>
            <a:endParaRPr lang="de-DE" dirty="0"/>
          </a:p>
        </p:txBody>
      </p:sp>
    </p:spTree>
    <p:extLst>
      <p:ext uri="{BB962C8B-B14F-4D97-AF65-F5344CB8AC3E}">
        <p14:creationId xmlns:p14="http://schemas.microsoft.com/office/powerpoint/2010/main" val="178388530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solidFill>
                  <a:srgbClr val="FF00FF"/>
                </a:solidFill>
              </a:rPr>
              <a:t>Domänensprache</a:t>
            </a:r>
            <a:endParaRPr lang="en-US" sz="9600" dirty="0">
              <a:solidFill>
                <a:srgbClr val="FF00FF"/>
              </a:solidFill>
            </a:endParaRPr>
          </a:p>
        </p:txBody>
      </p:sp>
      <p:sp>
        <p:nvSpPr>
          <p:cNvPr id="4" name="Textplatzhalter 3"/>
          <p:cNvSpPr>
            <a:spLocks noGrp="1"/>
          </p:cNvSpPr>
          <p:nvPr>
            <p:ph type="body" sz="quarter" idx="10"/>
          </p:nvPr>
        </p:nvSpPr>
        <p:spPr/>
        <p:txBody>
          <a:bodyPr/>
          <a:lstStyle/>
          <a:p>
            <a:r>
              <a:rPr lang="de-DE" dirty="0" smtClean="0"/>
              <a:t>Ubiquitous Language</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sz="4000" dirty="0" smtClean="0"/>
              <a:t>Gegen Babylonische Sprachverwirrung</a:t>
            </a:r>
            <a:endParaRPr lang="en-US" sz="4000"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Systemische Metapher</a:t>
            </a:r>
            <a:br>
              <a:rPr lang="de-DE" dirty="0" smtClean="0"/>
            </a:br>
            <a:r>
              <a:rPr lang="de-DE" dirty="0" smtClean="0"/>
              <a:t/>
            </a:r>
            <a:br>
              <a:rPr lang="de-DE" dirty="0" smtClean="0"/>
            </a:br>
            <a:r>
              <a:rPr lang="de-DE" dirty="0" smtClean="0">
                <a:solidFill>
                  <a:srgbClr val="FF00FF"/>
                </a:solidFill>
              </a:rPr>
              <a:t>Klare Namen</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Simple First</a:t>
            </a:r>
            <a:endParaRPr lang="de-DE" sz="2000" dirty="0">
              <a:solidFill>
                <a:schemeClr val="bg1">
                  <a:lumMod val="85000"/>
                </a:schemeClr>
              </a:solidFill>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Binary Dependency</a:t>
            </a:r>
            <a:endParaRPr lang="de-DE" sz="2000" dirty="0">
              <a:solidFill>
                <a:schemeClr val="bg1">
                  <a:lumMod val="85000"/>
                </a:schemeClr>
              </a:solidFill>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Abstraction Segregation</a:t>
            </a:r>
            <a:endParaRPr lang="de-DE" sz="2000" dirty="0">
              <a:solidFill>
                <a:schemeClr val="bg1">
                  <a:lumMod val="85000"/>
                </a:schemeClr>
              </a:solidFill>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Relationship</a:t>
            </a:r>
            <a:endParaRPr lang="de-DE" sz="2000" dirty="0">
              <a:solidFill>
                <a:schemeClr val="bg1">
                  <a:lumMod val="85000"/>
                </a:schemeClr>
              </a:solidFill>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Paradigm-Commitment</a:t>
            </a:r>
            <a:endParaRPr lang="de-DE" sz="2000" dirty="0">
              <a:solidFill>
                <a:schemeClr val="bg1">
                  <a:lumMod val="85000"/>
                </a:schemeClr>
              </a:solidFill>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00FF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solidFill>
                <a:latin typeface="Roboto" pitchFamily="2" charset="0"/>
                <a:ea typeface="Roboto" pitchFamily="2" charset="0"/>
              </a:rPr>
              <a:t>Weasel Word Removal</a:t>
            </a:r>
            <a:endParaRPr lang="de-DE" sz="2000" dirty="0">
              <a:solidFill>
                <a:schemeClr val="bg1"/>
              </a:solidFill>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Listening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and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Learning</a:t>
            </a:r>
            <a:endParaRPr lang="de-DE" sz="2000" dirty="0">
              <a:solidFill>
                <a:schemeClr val="bg1">
                  <a:lumMod val="85000"/>
                </a:schemeClr>
              </a:solidFill>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Language</a:t>
            </a:r>
            <a:endParaRPr lang="de-DE" sz="2000" dirty="0">
              <a:solidFill>
                <a:schemeClr val="bg1">
                  <a:lumMod val="85000"/>
                </a:schemeClr>
              </a:solidFill>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Patterns aren’t solutions</a:t>
            </a:r>
            <a:endParaRPr lang="de-DE" sz="2000" dirty="0">
              <a:solidFill>
                <a:schemeClr val="bg1">
                  <a:lumMod val="85000"/>
                </a:schemeClr>
              </a:solidFill>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Eloquence</a:t>
            </a:r>
            <a:endParaRPr lang="de-DE" sz="2000" dirty="0">
              <a:solidFill>
                <a:schemeClr val="bg1">
                  <a:lumMod val="85000"/>
                </a:schemeClr>
              </a:solidFill>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Shared Under-standing</a:t>
            </a:r>
            <a:endParaRPr lang="de-DE" sz="2000" dirty="0">
              <a:solidFill>
                <a:schemeClr val="bg1">
                  <a:lumMod val="85000"/>
                </a:schemeClr>
              </a:solidFill>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Languages</a:t>
            </a:r>
            <a:endParaRPr lang="de-DE" sz="2000" dirty="0">
              <a:solidFill>
                <a:schemeClr val="bg1">
                  <a:lumMod val="85000"/>
                </a:schemeClr>
              </a:solidFill>
              <a:latin typeface="Roboto" pitchFamily="2" charset="0"/>
              <a:ea typeface="Roboto" pitchFamily="2" charset="0"/>
            </a:endParaRPr>
          </a:p>
        </p:txBody>
      </p:sp>
    </p:spTree>
    <p:extLst>
      <p:ext uri="{BB962C8B-B14F-4D97-AF65-F5344CB8AC3E}">
        <p14:creationId xmlns:p14="http://schemas.microsoft.com/office/powerpoint/2010/main" val="363971216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FF00FF"/>
                </a:solidFill>
              </a:rPr>
              <a:t>Manager</a:t>
            </a:r>
            <a:r>
              <a:rPr lang="en-US" dirty="0" err="1" smtClean="0"/>
              <a:t>broker</a:t>
            </a:r>
            <a:r>
              <a:rPr lang="en-US" dirty="0" err="1" smtClean="0">
                <a:solidFill>
                  <a:srgbClr val="FF00FF"/>
                </a:solidFill>
              </a:rPr>
              <a:t>dispatcher</a:t>
            </a:r>
            <a:r>
              <a:rPr lang="en-US" dirty="0" smtClean="0">
                <a:solidFill>
                  <a:srgbClr val="FF00FF"/>
                </a:solidFill>
              </a:rPr>
              <a:t/>
            </a:r>
            <a:br>
              <a:rPr lang="en-US" dirty="0" smtClean="0">
                <a:solidFill>
                  <a:srgbClr val="FF00FF"/>
                </a:solidFill>
              </a:rPr>
            </a:br>
            <a:r>
              <a:rPr lang="en-US" dirty="0" err="1" smtClean="0"/>
              <a:t>interface</a:t>
            </a:r>
            <a:r>
              <a:rPr lang="en-US" dirty="0" err="1" smtClean="0">
                <a:solidFill>
                  <a:srgbClr val="FF00FF"/>
                </a:solidFill>
              </a:rPr>
              <a:t>impl</a:t>
            </a:r>
            <a:endParaRPr lang="en-US" dirty="0">
              <a:solidFill>
                <a:srgbClr val="FF00FF"/>
              </a:solidFill>
            </a:endParaRPr>
          </a:p>
        </p:txBody>
      </p:sp>
    </p:spTree>
    <p:extLst>
      <p:ext uri="{BB962C8B-B14F-4D97-AF65-F5344CB8AC3E}">
        <p14:creationId xmlns:p14="http://schemas.microsoft.com/office/powerpoint/2010/main" val="41869072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Liskov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4000" dirty="0" smtClean="0">
                <a:latin typeface="Roboto" pitchFamily="2" charset="0"/>
                <a:ea typeface="Roboto" pitchFamily="2" charset="0"/>
                <a:hlinkClick r:id="rId2"/>
              </a:rPr>
              <a:t>http://www.classnamer.com/</a:t>
            </a:r>
            <a:endParaRPr lang="en-US" sz="4000" dirty="0">
              <a:latin typeface="Roboto" pitchFamily="2" charset="0"/>
              <a:ea typeface="Roboto" pitchFamily="2" charset="0"/>
            </a:endParaRPr>
          </a:p>
        </p:txBody>
      </p:sp>
    </p:spTree>
    <p:extLst>
      <p:ext uri="{BB962C8B-B14F-4D97-AF65-F5344CB8AC3E}">
        <p14:creationId xmlns:p14="http://schemas.microsoft.com/office/powerpoint/2010/main" val="157111837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2000" dirty="0" err="1" smtClean="0">
                <a:solidFill>
                  <a:schemeClr val="tx1">
                    <a:lumMod val="75000"/>
                    <a:lumOff val="25000"/>
                  </a:schemeClr>
                </a:solidFill>
                <a:latin typeface="Roboto" pitchFamily="2" charset="0"/>
                <a:ea typeface="Roboto" pitchFamily="2" charset="0"/>
              </a:rPr>
              <a:t>CheckedGraphContext</a:t>
            </a:r>
            <a:r>
              <a:rPr lang="de-AT" sz="2000" dirty="0" smtClean="0">
                <a:solidFill>
                  <a:schemeClr val="tx1">
                    <a:lumMod val="75000"/>
                    <a:lumOff val="25000"/>
                  </a:schemeClr>
                </a:solidFill>
                <a:latin typeface="Roboto" pitchFamily="2" charset="0"/>
                <a:ea typeface="Roboto" pitchFamily="2" charset="0"/>
              </a:rPr>
              <a:t/>
            </a:r>
            <a:br>
              <a:rPr lang="de-AT" sz="2000" dirty="0" smtClean="0">
                <a:solidFill>
                  <a:schemeClr val="tx1">
                    <a:lumMod val="75000"/>
                    <a:lumOff val="25000"/>
                  </a:schemeClr>
                </a:solidFill>
                <a:latin typeface="Roboto" pitchFamily="2" charset="0"/>
                <a:ea typeface="Roboto" pitchFamily="2" charset="0"/>
              </a:rPr>
            </a:br>
            <a:r>
              <a:rPr lang="de-AT" sz="2000" dirty="0" smtClean="0">
                <a:solidFill>
                  <a:schemeClr val="tx1">
                    <a:lumMod val="75000"/>
                    <a:lumOff val="25000"/>
                  </a:schemeClr>
                </a:solidFill>
                <a:latin typeface="Roboto" pitchFamily="2" charset="0"/>
                <a:ea typeface="Roboto" pitchFamily="2" charset="0"/>
              </a:rPr>
              <a:t/>
            </a:r>
            <a:br>
              <a:rPr lang="de-AT" sz="2000" dirty="0" smtClean="0">
                <a:solidFill>
                  <a:schemeClr val="tx1">
                    <a:lumMod val="75000"/>
                    <a:lumOff val="25000"/>
                  </a:schemeClr>
                </a:solidFill>
                <a:latin typeface="Roboto" pitchFamily="2" charset="0"/>
                <a:ea typeface="Roboto" pitchFamily="2" charset="0"/>
              </a:rPr>
            </a:br>
            <a:r>
              <a:rPr lang="de-AT" sz="2000" dirty="0" err="1" smtClean="0">
                <a:solidFill>
                  <a:schemeClr val="tx1">
                    <a:lumMod val="75000"/>
                    <a:lumOff val="25000"/>
                  </a:schemeClr>
                </a:solidFill>
                <a:latin typeface="Roboto" pitchFamily="2" charset="0"/>
                <a:ea typeface="Roboto" pitchFamily="2" charset="0"/>
              </a:rPr>
              <a:t>Stateles</a:t>
            </a:r>
            <a:r>
              <a:rPr lang="de-AT" sz="2000" dirty="0" smtClean="0">
                <a:solidFill>
                  <a:schemeClr val="tx1">
                    <a:lumMod val="75000"/>
                    <a:lumOff val="25000"/>
                  </a:schemeClr>
                </a:solidFill>
                <a:latin typeface="Roboto" pitchFamily="2" charset="0"/>
                <a:ea typeface="Roboto" pitchFamily="2" charset="0"/>
              </a:rPr>
              <a:t/>
            </a:r>
            <a:br>
              <a:rPr lang="de-AT" sz="2000" dirty="0" smtClean="0">
                <a:solidFill>
                  <a:schemeClr val="tx1">
                    <a:lumMod val="75000"/>
                    <a:lumOff val="25000"/>
                  </a:schemeClr>
                </a:solidFill>
                <a:latin typeface="Roboto" pitchFamily="2" charset="0"/>
                <a:ea typeface="Roboto" pitchFamily="2" charset="0"/>
              </a:rPr>
            </a:br>
            <a:r>
              <a:rPr lang="de-AT" sz="2000" dirty="0" smtClean="0">
                <a:solidFill>
                  <a:schemeClr val="tx1">
                    <a:lumMod val="75000"/>
                    <a:lumOff val="25000"/>
                  </a:schemeClr>
                </a:solidFill>
                <a:latin typeface="Roboto" pitchFamily="2" charset="0"/>
                <a:ea typeface="Roboto" pitchFamily="2" charset="0"/>
              </a:rPr>
              <a:t/>
            </a:r>
            <a:br>
              <a:rPr lang="de-AT" sz="2000" dirty="0" smtClean="0">
                <a:solidFill>
                  <a:schemeClr val="tx1">
                    <a:lumMod val="75000"/>
                    <a:lumOff val="25000"/>
                  </a:schemeClr>
                </a:solidFill>
                <a:latin typeface="Roboto" pitchFamily="2" charset="0"/>
                <a:ea typeface="Roboto" pitchFamily="2" charset="0"/>
              </a:rPr>
            </a:br>
            <a:r>
              <a:rPr lang="de-AT" sz="2000" dirty="0" err="1" smtClean="0">
                <a:solidFill>
                  <a:schemeClr val="tx1">
                    <a:lumMod val="75000"/>
                    <a:lumOff val="25000"/>
                  </a:schemeClr>
                </a:solidFill>
                <a:latin typeface="Roboto" pitchFamily="2" charset="0"/>
                <a:ea typeface="Roboto" pitchFamily="2" charset="0"/>
              </a:rPr>
              <a:t>ErrorCorrectingMessageGeneratorsRecordGenerator</a:t>
            </a:r>
            <a:endParaRPr lang="en-US" sz="2000" dirty="0">
              <a:solidFill>
                <a:schemeClr val="tx1">
                  <a:lumMod val="75000"/>
                  <a:lumOff val="25000"/>
                </a:schemeClr>
              </a:solidFill>
              <a:latin typeface="Roboto" pitchFamily="2" charset="0"/>
              <a:ea typeface="Roboto" pitchFamily="2" charset="0"/>
            </a:endParaRPr>
          </a:p>
        </p:txBody>
      </p:sp>
    </p:spTree>
    <p:extLst>
      <p:ext uri="{BB962C8B-B14F-4D97-AF65-F5344CB8AC3E}">
        <p14:creationId xmlns:p14="http://schemas.microsoft.com/office/powerpoint/2010/main" val="5995998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B7FF"/>
                </a:solidFill>
              </a:rPr>
              <a:t>Clean code </a:t>
            </a:r>
            <a:r>
              <a:rPr lang="de-DE" dirty="0" smtClean="0">
                <a:solidFill>
                  <a:srgbClr val="FF00FF"/>
                </a:solidFill>
              </a:rPr>
              <a:t>*</a:t>
            </a:r>
            <a:endParaRPr lang="en-US" dirty="0">
              <a:solidFill>
                <a:srgbClr val="FF00FF"/>
              </a:solidFill>
            </a:endParaRPr>
          </a:p>
        </p:txBody>
      </p:sp>
      <p:sp>
        <p:nvSpPr>
          <p:cNvPr id="4" name="Textplatzhalter 3"/>
          <p:cNvSpPr>
            <a:spLocks noGrp="1"/>
          </p:cNvSpPr>
          <p:nvPr>
            <p:ph type="body" sz="quarter" idx="11"/>
          </p:nvPr>
        </p:nvSpPr>
        <p:spPr>
          <a:xfrm>
            <a:off x="5796136" y="5922839"/>
            <a:ext cx="3347864" cy="935161"/>
          </a:xfrm>
        </p:spPr>
        <p:txBody>
          <a:bodyPr/>
          <a:lstStyle/>
          <a:p>
            <a:r>
              <a:rPr lang="de-DE" dirty="0" smtClean="0">
                <a:solidFill>
                  <a:srgbClr val="FF00FF"/>
                </a:solidFill>
              </a:rPr>
              <a:t>*</a:t>
            </a:r>
            <a:r>
              <a:rPr lang="de-DE" dirty="0" smtClean="0"/>
              <a:t>The </a:t>
            </a:r>
            <a:r>
              <a:rPr lang="de-DE" dirty="0" err="1" smtClean="0"/>
              <a:t>book</a:t>
            </a:r>
            <a:r>
              <a:rPr lang="de-DE" dirty="0" smtClean="0"/>
              <a:t>!</a:t>
            </a:r>
            <a:endParaRPr lang="en-US" dirty="0"/>
          </a:p>
        </p:txBody>
      </p:sp>
    </p:spTree>
    <p:extLst>
      <p:ext uri="{BB962C8B-B14F-4D97-AF65-F5344CB8AC3E}">
        <p14:creationId xmlns:p14="http://schemas.microsoft.com/office/powerpoint/2010/main" val="404578506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err="1" smtClean="0">
                <a:solidFill>
                  <a:srgbClr val="00B7FF"/>
                </a:solidFill>
              </a:rPr>
              <a:t>intention</a:t>
            </a:r>
            <a:r>
              <a:rPr lang="de-DE" sz="8800" dirty="0" err="1" smtClean="0">
                <a:solidFill>
                  <a:srgbClr val="FF00FF"/>
                </a:solidFill>
              </a:rPr>
              <a:t>revealing</a:t>
            </a:r>
            <a:endParaRPr lang="en-US" sz="8800" dirty="0">
              <a:solidFill>
                <a:srgbClr val="FF00FF"/>
              </a:solidFill>
            </a:endParaRPr>
          </a:p>
        </p:txBody>
      </p:sp>
      <p:sp>
        <p:nvSpPr>
          <p:cNvPr id="4" name="Textplatzhalter 3"/>
          <p:cNvSpPr>
            <a:spLocks noGrp="1"/>
          </p:cNvSpPr>
          <p:nvPr>
            <p:ph type="body" sz="quarter" idx="10"/>
          </p:nvPr>
        </p:nvSpPr>
        <p:spPr/>
        <p:txBody>
          <a:bodyPr/>
          <a:lstStyle/>
          <a:p>
            <a:r>
              <a:rPr lang="de-DE" dirty="0" smtClean="0"/>
              <a:t>Use</a:t>
            </a:r>
            <a:endParaRPr lang="en-US" dirty="0"/>
          </a:p>
        </p:txBody>
      </p:sp>
      <p:sp>
        <p:nvSpPr>
          <p:cNvPr id="5" name="Textplatzhalter 4"/>
          <p:cNvSpPr>
            <a:spLocks noGrp="1"/>
          </p:cNvSpPr>
          <p:nvPr>
            <p:ph type="body" sz="quarter" idx="11"/>
          </p:nvPr>
        </p:nvSpPr>
        <p:spPr/>
        <p:txBody>
          <a:bodyPr/>
          <a:lstStyle/>
          <a:p>
            <a:r>
              <a:rPr lang="de-DE" dirty="0" err="1" smtClean="0"/>
              <a:t>Names</a:t>
            </a:r>
            <a:endParaRPr lang="en-US" dirty="0"/>
          </a:p>
        </p:txBody>
      </p:sp>
      <p:sp>
        <p:nvSpPr>
          <p:cNvPr id="6" name="Titel 1"/>
          <p:cNvSpPr txBox="1">
            <a:spLocks/>
          </p:cNvSpPr>
          <p:nvPr/>
        </p:nvSpPr>
        <p:spPr>
          <a:xfrm>
            <a:off x="6732240" y="5877272"/>
            <a:ext cx="2160240" cy="980728"/>
          </a:xfrm>
          <a:prstGeom prst="rect">
            <a:avLst/>
          </a:prstGeom>
        </p:spPr>
        <p:txBody>
          <a:bodyPr vert="horz" lIns="0" tIns="0" rIns="0" bIns="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de-DE" sz="2000" b="0" i="0" u="none" strike="noStrike" kern="1200" cap="none" spc="0" normalizeH="0" baseline="0" noProof="0" dirty="0" smtClean="0">
                <a:ln>
                  <a:noFill/>
                </a:ln>
                <a:solidFill>
                  <a:srgbClr val="00B7FF"/>
                </a:solidFill>
                <a:effectLst/>
                <a:uLnTx/>
                <a:uFillTx/>
                <a:latin typeface="Bebas Neue" pitchFamily="34" charset="0"/>
                <a:ea typeface="+mj-ea"/>
                <a:cs typeface="+mj-cs"/>
              </a:rPr>
              <a:t>ABSICHTS</a:t>
            </a:r>
            <a:r>
              <a:rPr kumimoji="0" lang="de-DE" sz="2000" b="0" i="0" u="none" strike="noStrike" kern="1200" cap="none" spc="0" normalizeH="0" baseline="0" noProof="0" dirty="0" smtClean="0">
                <a:ln>
                  <a:noFill/>
                </a:ln>
                <a:solidFill>
                  <a:srgbClr val="FF00FF"/>
                </a:solidFill>
                <a:effectLst/>
                <a:uLnTx/>
                <a:uFillTx/>
                <a:latin typeface="Bebas Neue" pitchFamily="34" charset="0"/>
                <a:ea typeface="+mj-ea"/>
                <a:cs typeface="+mj-cs"/>
              </a:rPr>
              <a:t>VERMITTELNDE</a:t>
            </a:r>
            <a:endParaRPr kumimoji="0" lang="en-US" sz="2000" b="0" i="0" u="none" strike="noStrike" kern="1200" cap="none" spc="0" normalizeH="0" baseline="0" noProof="0" dirty="0">
              <a:ln>
                <a:noFill/>
              </a:ln>
              <a:solidFill>
                <a:srgbClr val="FF00FF"/>
              </a:solidFill>
              <a:effectLst/>
              <a:uLnTx/>
              <a:uFillTx/>
              <a:latin typeface="Bebas Neue" pitchFamily="34" charset="0"/>
              <a:ea typeface="+mj-ea"/>
              <a:cs typeface="+mj-cs"/>
            </a:endParaRPr>
          </a:p>
        </p:txBody>
      </p:sp>
    </p:spTree>
    <p:extLst>
      <p:ext uri="{BB962C8B-B14F-4D97-AF65-F5344CB8AC3E}">
        <p14:creationId xmlns:p14="http://schemas.microsoft.com/office/powerpoint/2010/main" val="189455316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err="1" smtClean="0">
                <a:solidFill>
                  <a:srgbClr val="00B7FF"/>
                </a:solidFill>
              </a:rPr>
              <a:t>DEsinformation</a:t>
            </a:r>
            <a:endParaRPr lang="en-US" sz="8800" dirty="0">
              <a:solidFill>
                <a:srgbClr val="FF00FF"/>
              </a:solidFill>
            </a:endParaRPr>
          </a:p>
        </p:txBody>
      </p:sp>
      <p:sp>
        <p:nvSpPr>
          <p:cNvPr id="4" name="Textplatzhalter 3"/>
          <p:cNvSpPr>
            <a:spLocks noGrp="1"/>
          </p:cNvSpPr>
          <p:nvPr>
            <p:ph type="body" sz="quarter" idx="10"/>
          </p:nvPr>
        </p:nvSpPr>
        <p:spPr/>
        <p:txBody>
          <a:bodyPr/>
          <a:lstStyle/>
          <a:p>
            <a:r>
              <a:rPr lang="de-DE" dirty="0" smtClean="0"/>
              <a:t>Vermeide</a:t>
            </a:r>
            <a:endParaRPr lang="en-US" dirty="0"/>
          </a:p>
        </p:txBody>
      </p:sp>
    </p:spTree>
    <p:extLst>
      <p:ext uri="{BB962C8B-B14F-4D97-AF65-F5344CB8AC3E}">
        <p14:creationId xmlns:p14="http://schemas.microsoft.com/office/powerpoint/2010/main" val="35076322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smtClean="0">
                <a:solidFill>
                  <a:srgbClr val="00B7FF"/>
                </a:solidFill>
              </a:rPr>
              <a:t>aussagekräftige</a:t>
            </a:r>
            <a:endParaRPr lang="en-US" sz="8800" dirty="0">
              <a:solidFill>
                <a:srgbClr val="FF00FF"/>
              </a:solidFill>
            </a:endParaRPr>
          </a:p>
        </p:txBody>
      </p:sp>
      <p:sp>
        <p:nvSpPr>
          <p:cNvPr id="4" name="Textplatzhalter 3"/>
          <p:cNvSpPr>
            <a:spLocks noGrp="1"/>
          </p:cNvSpPr>
          <p:nvPr>
            <p:ph type="body" sz="quarter" idx="10"/>
          </p:nvPr>
        </p:nvSpPr>
        <p:spPr/>
        <p:txBody>
          <a:bodyPr/>
          <a:lstStyle/>
          <a:p>
            <a:r>
              <a:rPr lang="de-DE" dirty="0" smtClean="0"/>
              <a:t>Erzeuge</a:t>
            </a:r>
            <a:endParaRPr lang="en-US" dirty="0"/>
          </a:p>
        </p:txBody>
      </p:sp>
      <p:sp>
        <p:nvSpPr>
          <p:cNvPr id="5" name="Textplatzhalter 4"/>
          <p:cNvSpPr>
            <a:spLocks noGrp="1"/>
          </p:cNvSpPr>
          <p:nvPr>
            <p:ph type="body" sz="quarter" idx="11"/>
          </p:nvPr>
        </p:nvSpPr>
        <p:spPr/>
        <p:txBody>
          <a:bodyPr/>
          <a:lstStyle/>
          <a:p>
            <a:r>
              <a:rPr lang="de-DE" dirty="0" smtClean="0"/>
              <a:t>Unterschiede</a:t>
            </a:r>
            <a:endParaRPr lang="en-US" dirty="0"/>
          </a:p>
        </p:txBody>
      </p:sp>
    </p:spTree>
    <p:extLst>
      <p:ext uri="{BB962C8B-B14F-4D97-AF65-F5344CB8AC3E}">
        <p14:creationId xmlns:p14="http://schemas.microsoft.com/office/powerpoint/2010/main" val="235476308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err="1" smtClean="0">
                <a:solidFill>
                  <a:srgbClr val="00B7FF"/>
                </a:solidFill>
              </a:rPr>
              <a:t>Suchbare</a:t>
            </a:r>
            <a:endParaRPr lang="en-US" sz="8800" dirty="0">
              <a:solidFill>
                <a:srgbClr val="00B7FF"/>
              </a:solidFill>
            </a:endParaRPr>
          </a:p>
        </p:txBody>
      </p:sp>
      <p:sp>
        <p:nvSpPr>
          <p:cNvPr id="4" name="Textplatzhalter 3"/>
          <p:cNvSpPr>
            <a:spLocks noGrp="1"/>
          </p:cNvSpPr>
          <p:nvPr>
            <p:ph type="body" sz="quarter" idx="10"/>
          </p:nvPr>
        </p:nvSpPr>
        <p:spPr/>
        <p:txBody>
          <a:bodyPr/>
          <a:lstStyle/>
          <a:p>
            <a:r>
              <a:rPr lang="de-DE" dirty="0" smtClean="0"/>
              <a:t>Verwende</a:t>
            </a:r>
            <a:endParaRPr lang="en-US" dirty="0"/>
          </a:p>
        </p:txBody>
      </p:sp>
      <p:sp>
        <p:nvSpPr>
          <p:cNvPr id="5" name="Textplatzhalter 4"/>
          <p:cNvSpPr>
            <a:spLocks noGrp="1"/>
          </p:cNvSpPr>
          <p:nvPr>
            <p:ph type="body" sz="quarter" idx="11"/>
          </p:nvPr>
        </p:nvSpPr>
        <p:spPr/>
        <p:txBody>
          <a:bodyPr/>
          <a:lstStyle/>
          <a:p>
            <a:r>
              <a:rPr lang="de-DE" dirty="0" smtClean="0"/>
              <a:t>Namen</a:t>
            </a:r>
            <a:endParaRPr lang="en-US" dirty="0"/>
          </a:p>
        </p:txBody>
      </p:sp>
    </p:spTree>
    <p:extLst>
      <p:ext uri="{BB962C8B-B14F-4D97-AF65-F5344CB8AC3E}">
        <p14:creationId xmlns:p14="http://schemas.microsoft.com/office/powerpoint/2010/main" val="161383591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smtClean="0">
                <a:solidFill>
                  <a:srgbClr val="FF00FF"/>
                </a:solidFill>
              </a:rPr>
              <a:t>aussprechbare</a:t>
            </a:r>
            <a:endParaRPr lang="en-US" sz="8800" dirty="0">
              <a:solidFill>
                <a:srgbClr val="FF00FF"/>
              </a:solidFill>
            </a:endParaRPr>
          </a:p>
        </p:txBody>
      </p:sp>
      <p:sp>
        <p:nvSpPr>
          <p:cNvPr id="4" name="Textplatzhalter 3"/>
          <p:cNvSpPr>
            <a:spLocks noGrp="1"/>
          </p:cNvSpPr>
          <p:nvPr>
            <p:ph type="body" sz="quarter" idx="10"/>
          </p:nvPr>
        </p:nvSpPr>
        <p:spPr/>
        <p:txBody>
          <a:bodyPr/>
          <a:lstStyle/>
          <a:p>
            <a:r>
              <a:rPr lang="de-DE" dirty="0" smtClean="0"/>
              <a:t>Verwende</a:t>
            </a:r>
            <a:endParaRPr lang="en-US" dirty="0"/>
          </a:p>
        </p:txBody>
      </p:sp>
      <p:sp>
        <p:nvSpPr>
          <p:cNvPr id="5" name="Textplatzhalter 4"/>
          <p:cNvSpPr>
            <a:spLocks noGrp="1"/>
          </p:cNvSpPr>
          <p:nvPr>
            <p:ph type="body" sz="quarter" idx="11"/>
          </p:nvPr>
        </p:nvSpPr>
        <p:spPr/>
        <p:txBody>
          <a:bodyPr/>
          <a:lstStyle/>
          <a:p>
            <a:r>
              <a:rPr lang="de-DE" dirty="0" smtClean="0"/>
              <a:t>Namen</a:t>
            </a:r>
            <a:endParaRPr lang="en-US" dirty="0"/>
          </a:p>
        </p:txBody>
      </p:sp>
    </p:spTree>
    <p:extLst>
      <p:ext uri="{BB962C8B-B14F-4D97-AF65-F5344CB8AC3E}">
        <p14:creationId xmlns:p14="http://schemas.microsoft.com/office/powerpoint/2010/main" val="381585477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private Date </a:t>
            </a:r>
            <a:r>
              <a:rPr lang="de-DE" dirty="0" err="1" smtClean="0">
                <a:latin typeface="Roboto" pitchFamily="2" charset="0"/>
                <a:ea typeface="Roboto" pitchFamily="2" charset="0"/>
              </a:rPr>
              <a:t>gen</a:t>
            </a:r>
            <a:r>
              <a:rPr lang="de-DE" dirty="0" err="1" smtClean="0">
                <a:solidFill>
                  <a:srgbClr val="FF00FF"/>
                </a:solidFill>
                <a:latin typeface="Roboto" pitchFamily="2" charset="0"/>
                <a:ea typeface="Roboto" pitchFamily="2" charset="0"/>
              </a:rPr>
              <a:t>ymd</a:t>
            </a:r>
            <a:r>
              <a:rPr lang="de-DE" dirty="0" err="1" smtClean="0">
                <a:solidFill>
                  <a:srgbClr val="00DB00"/>
                </a:solidFill>
                <a:latin typeface="Roboto" pitchFamily="2" charset="0"/>
                <a:ea typeface="Roboto" pitchFamily="2" charset="0"/>
              </a:rPr>
              <a:t>hms</a:t>
            </a:r>
            <a:endParaRPr lang="en-US" dirty="0">
              <a:solidFill>
                <a:srgbClr val="00DB00"/>
              </a:solidFill>
              <a:latin typeface="Roboto" pitchFamily="2" charset="0"/>
              <a:ea typeface="Roboto" pitchFamily="2" charset="0"/>
            </a:endParaRPr>
          </a:p>
        </p:txBody>
      </p:sp>
    </p:spTree>
    <p:extLst>
      <p:ext uri="{BB962C8B-B14F-4D97-AF65-F5344CB8AC3E}">
        <p14:creationId xmlns:p14="http://schemas.microsoft.com/office/powerpoint/2010/main" val="112688874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private Date</a:t>
            </a:r>
            <a:br>
              <a:rPr lang="de-DE" dirty="0" smtClean="0">
                <a:latin typeface="Roboto" pitchFamily="2" charset="0"/>
                <a:ea typeface="Roboto" pitchFamily="2" charset="0"/>
              </a:rPr>
            </a:br>
            <a:r>
              <a:rPr lang="de-DE" dirty="0" err="1" smtClean="0">
                <a:latin typeface="Roboto" pitchFamily="2" charset="0"/>
                <a:ea typeface="Roboto" pitchFamily="2" charset="0"/>
              </a:rPr>
              <a:t>generation</a:t>
            </a:r>
            <a:r>
              <a:rPr lang="de-DE" dirty="0" err="1" smtClean="0">
                <a:solidFill>
                  <a:srgbClr val="FF00FF"/>
                </a:solidFill>
                <a:latin typeface="Roboto" pitchFamily="2" charset="0"/>
                <a:ea typeface="Roboto" pitchFamily="2" charset="0"/>
              </a:rPr>
              <a:t>Timestamp</a:t>
            </a:r>
            <a:endParaRPr lang="en-US" dirty="0">
              <a:solidFill>
                <a:srgbClr val="FF00FF"/>
              </a:solidFill>
              <a:latin typeface="Roboto" pitchFamily="2" charset="0"/>
              <a:ea typeface="Roboto" pitchFamily="2" charset="0"/>
            </a:endParaRPr>
          </a:p>
        </p:txBody>
      </p:sp>
    </p:spTree>
    <p:extLst>
      <p:ext uri="{BB962C8B-B14F-4D97-AF65-F5344CB8AC3E}">
        <p14:creationId xmlns:p14="http://schemas.microsoft.com/office/powerpoint/2010/main" val="7281130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dirty="0" smtClean="0">
                <a:solidFill>
                  <a:srgbClr val="00DB00"/>
                </a:solidFill>
                <a:latin typeface="Roboto" pitchFamily="2" charset="0"/>
                <a:ea typeface="Roboto" pitchFamily="2" charset="0"/>
              </a:rPr>
              <a:t>	/// &lt;summary&gt;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Gets or sets.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Used for </a:t>
            </a:r>
            <a:r>
              <a:rPr lang="en-US" sz="2000" dirty="0" err="1" smtClean="0">
                <a:solidFill>
                  <a:srgbClr val="00DB00"/>
                </a:solidFill>
                <a:latin typeface="Roboto" pitchFamily="2" charset="0"/>
                <a:ea typeface="Roboto" pitchFamily="2" charset="0"/>
              </a:rPr>
              <a:t>Ewiomc</a:t>
            </a:r>
            <a:r>
              <a:rPr lang="en-US" sz="2000" dirty="0" smtClean="0">
                <a:solidFill>
                  <a:srgbClr val="00DB00"/>
                </a:solidFill>
                <a:latin typeface="Roboto" pitchFamily="2" charset="0"/>
                <a:ea typeface="Roboto" pitchFamily="2" charset="0"/>
              </a:rPr>
              <a:t>.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&lt;/summary&gt;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&lt;remarks&gt;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Used internally by the bl.</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&lt;/remarks&gt;  </a:t>
            </a:r>
            <a:r>
              <a:rPr lang="en-US" sz="2000" dirty="0" smtClean="0">
                <a:solidFill>
                  <a:schemeClr val="bg1"/>
                </a:solidFill>
                <a:latin typeface="Roboto" pitchFamily="2" charset="0"/>
                <a:ea typeface="Roboto" pitchFamily="2" charset="0"/>
              </a:rPr>
              <a:t/>
            </a:r>
            <a:br>
              <a:rPr lang="en-US" sz="2000" dirty="0" smtClean="0">
                <a:solidFill>
                  <a:schemeClr val="bg1"/>
                </a:solidFill>
                <a:latin typeface="Roboto" pitchFamily="2" charset="0"/>
                <a:ea typeface="Roboto" pitchFamily="2" charset="0"/>
              </a:rPr>
            </a:br>
            <a:r>
              <a:rPr lang="en-US" sz="2000" dirty="0" smtClean="0">
                <a:solidFill>
                  <a:schemeClr val="bg1"/>
                </a:solidFill>
                <a:latin typeface="Roboto" pitchFamily="2" charset="0"/>
                <a:ea typeface="Roboto" pitchFamily="2" charset="0"/>
              </a:rPr>
              <a:t>	</a:t>
            </a:r>
            <a:r>
              <a:rPr lang="en-US" sz="2000" dirty="0" smtClean="0">
                <a:latin typeface="Roboto" pitchFamily="2" charset="0"/>
                <a:ea typeface="Roboto" pitchFamily="2" charset="0"/>
              </a:rPr>
              <a:t>public string </a:t>
            </a:r>
            <a:r>
              <a:rPr lang="en-US" sz="2000" dirty="0" err="1" smtClean="0">
                <a:solidFill>
                  <a:schemeClr val="bg1"/>
                </a:solidFill>
                <a:latin typeface="Roboto" pitchFamily="2" charset="0"/>
                <a:ea typeface="Roboto" pitchFamily="2" charset="0"/>
              </a:rPr>
              <a:t>Vdewgvgwid</a:t>
            </a:r>
            <a:r>
              <a:rPr lang="en-US" sz="2000" dirty="0" smtClean="0">
                <a:solidFill>
                  <a:schemeClr val="bg1"/>
                </a:solidFill>
                <a:latin typeface="Roboto" pitchFamily="2" charset="0"/>
                <a:ea typeface="Roboto" pitchFamily="2" charset="0"/>
              </a:rPr>
              <a:t> { </a:t>
            </a:r>
            <a:r>
              <a:rPr lang="en-US" sz="2000" dirty="0" smtClean="0">
                <a:latin typeface="Roboto" pitchFamily="2" charset="0"/>
                <a:ea typeface="Roboto" pitchFamily="2" charset="0"/>
              </a:rPr>
              <a:t>get</a:t>
            </a:r>
            <a:r>
              <a:rPr lang="en-US" sz="2000" dirty="0" smtClean="0">
                <a:solidFill>
                  <a:schemeClr val="bg1"/>
                </a:solidFill>
                <a:latin typeface="Roboto" pitchFamily="2" charset="0"/>
                <a:ea typeface="Roboto" pitchFamily="2" charset="0"/>
              </a:rPr>
              <a:t>; </a:t>
            </a:r>
            <a:r>
              <a:rPr lang="en-US" sz="2000" dirty="0" smtClean="0">
                <a:latin typeface="Roboto" pitchFamily="2" charset="0"/>
                <a:ea typeface="Roboto" pitchFamily="2" charset="0"/>
              </a:rPr>
              <a:t>set</a:t>
            </a:r>
            <a:r>
              <a:rPr lang="en-US" sz="2000" dirty="0" smtClean="0">
                <a:solidFill>
                  <a:schemeClr val="bg1"/>
                </a:solidFill>
                <a:latin typeface="Roboto" pitchFamily="2" charset="0"/>
                <a:ea typeface="Roboto" pitchFamily="2" charset="0"/>
              </a:rPr>
              <a:t>; }  </a:t>
            </a:r>
            <a:br>
              <a:rPr lang="en-US" sz="2000" dirty="0" smtClean="0">
                <a:solidFill>
                  <a:schemeClr val="bg1"/>
                </a:solidFill>
                <a:latin typeface="Roboto" pitchFamily="2" charset="0"/>
                <a:ea typeface="Roboto" pitchFamily="2" charset="0"/>
              </a:rPr>
            </a:br>
            <a:r>
              <a:rPr lang="en-US" sz="2000" dirty="0" smtClean="0">
                <a:solidFill>
                  <a:schemeClr val="bg1"/>
                </a:solidFill>
                <a:latin typeface="Roboto" pitchFamily="2" charset="0"/>
                <a:ea typeface="Roboto" pitchFamily="2" charset="0"/>
              </a:rPr>
              <a:t/>
            </a:r>
            <a:br>
              <a:rPr lang="en-US" sz="2000" dirty="0" smtClean="0">
                <a:solidFill>
                  <a:schemeClr val="bg1"/>
                </a:solidFill>
                <a:latin typeface="Roboto" pitchFamily="2" charset="0"/>
                <a:ea typeface="Roboto" pitchFamily="2" charset="0"/>
              </a:rPr>
            </a:br>
            <a:r>
              <a:rPr lang="en-US" sz="2000" dirty="0" smtClean="0">
                <a:solidFill>
                  <a:schemeClr val="bg1"/>
                </a:solidFill>
                <a:latin typeface="Roboto" pitchFamily="2" charset="0"/>
                <a:ea typeface="Roboto" pitchFamily="2" charset="0"/>
              </a:rPr>
              <a:t>	WTF? </a:t>
            </a:r>
            <a:r>
              <a:rPr lang="en-US" sz="2000" dirty="0" err="1" smtClean="0">
                <a:solidFill>
                  <a:schemeClr val="bg1"/>
                </a:solidFill>
                <a:latin typeface="Roboto" pitchFamily="2" charset="0"/>
                <a:ea typeface="Roboto" pitchFamily="2" charset="0"/>
              </a:rPr>
              <a:t>Ich</a:t>
            </a:r>
            <a:r>
              <a:rPr lang="en-US" sz="2000" dirty="0" smtClean="0">
                <a:solidFill>
                  <a:schemeClr val="bg1"/>
                </a:solidFill>
                <a:latin typeface="Roboto" pitchFamily="2" charset="0"/>
                <a:ea typeface="Roboto" pitchFamily="2" charset="0"/>
              </a:rPr>
              <a:t> </a:t>
            </a:r>
            <a:r>
              <a:rPr lang="en-US" sz="2000" dirty="0" err="1" smtClean="0">
                <a:solidFill>
                  <a:schemeClr val="bg1"/>
                </a:solidFill>
                <a:latin typeface="Roboto" pitchFamily="2" charset="0"/>
                <a:ea typeface="Roboto" pitchFamily="2" charset="0"/>
              </a:rPr>
              <a:t>geh</a:t>
            </a:r>
            <a:r>
              <a:rPr lang="en-US" sz="2000" dirty="0" smtClean="0">
                <a:solidFill>
                  <a:schemeClr val="bg1"/>
                </a:solidFill>
                <a:latin typeface="Roboto" pitchFamily="2" charset="0"/>
                <a:ea typeface="Roboto" pitchFamily="2" charset="0"/>
              </a:rPr>
              <a:t> </a:t>
            </a:r>
            <a:r>
              <a:rPr lang="en-US" sz="2000" dirty="0" err="1" smtClean="0">
                <a:solidFill>
                  <a:schemeClr val="bg1"/>
                </a:solidFill>
                <a:latin typeface="Roboto" pitchFamily="2" charset="0"/>
                <a:ea typeface="Roboto" pitchFamily="2" charset="0"/>
              </a:rPr>
              <a:t>heim</a:t>
            </a:r>
            <a:r>
              <a:rPr lang="en-US" sz="2000" dirty="0" smtClean="0">
                <a:solidFill>
                  <a:schemeClr val="bg1"/>
                </a:solidFill>
                <a:latin typeface="Roboto" pitchFamily="2" charset="0"/>
                <a:ea typeface="Roboto" pitchFamily="2" charset="0"/>
              </a:rPr>
              <a:t>.</a:t>
            </a:r>
            <a:endParaRPr lang="en-US" sz="20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81419314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solidFill>
                  <a:srgbClr val="00DB00"/>
                </a:solidFill>
              </a:rPr>
              <a:t>Klassen</a:t>
            </a:r>
            <a:r>
              <a:rPr lang="de-DE" dirty="0" smtClean="0">
                <a:solidFill>
                  <a:srgbClr val="00B7FF"/>
                </a:solidFill>
              </a:rPr>
              <a:t>namen</a:t>
            </a:r>
            <a:endParaRPr lang="en-US" dirty="0">
              <a:solidFill>
                <a:srgbClr val="00B7FF"/>
              </a:solidFill>
            </a:endParaRPr>
          </a:p>
        </p:txBody>
      </p:sp>
      <p:sp>
        <p:nvSpPr>
          <p:cNvPr id="4" name="Textplatzhalter 3"/>
          <p:cNvSpPr>
            <a:spLocks noGrp="1"/>
          </p:cNvSpPr>
          <p:nvPr>
            <p:ph type="body" sz="quarter" idx="10"/>
          </p:nvPr>
        </p:nvSpPr>
        <p:spPr/>
        <p:txBody>
          <a:bodyPr/>
          <a:lstStyle/>
          <a:p>
            <a:r>
              <a:rPr lang="de-DE" dirty="0" smtClean="0"/>
              <a:t>Aussage</a:t>
            </a:r>
            <a:endParaRPr lang="en-US" dirty="0"/>
          </a:p>
        </p:txBody>
      </p:sp>
      <p:sp>
        <p:nvSpPr>
          <p:cNvPr id="5" name="Textplatzhalter 4"/>
          <p:cNvSpPr>
            <a:spLocks noGrp="1"/>
          </p:cNvSpPr>
          <p:nvPr>
            <p:ph type="body" sz="quarter" idx="11"/>
          </p:nvPr>
        </p:nvSpPr>
        <p:spPr/>
        <p:txBody>
          <a:bodyPr/>
          <a:lstStyle/>
          <a:p>
            <a:r>
              <a:rPr lang="de-DE" dirty="0" smtClean="0"/>
              <a:t>kräftig</a:t>
            </a:r>
            <a:endParaRPr lang="en-US" dirty="0"/>
          </a:p>
        </p:txBody>
      </p:sp>
    </p:spTree>
    <p:extLst>
      <p:ext uri="{BB962C8B-B14F-4D97-AF65-F5344CB8AC3E}">
        <p14:creationId xmlns:p14="http://schemas.microsoft.com/office/powerpoint/2010/main" val="102538689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t>“Classes and objects should have noun or noun phrase names like customer, </a:t>
            </a:r>
            <a:r>
              <a:rPr lang="en-US" dirty="0" err="1" smtClean="0"/>
              <a:t>WikiPage</a:t>
            </a:r>
            <a:r>
              <a:rPr lang="en-US" dirty="0" smtClean="0"/>
              <a:t>, Account, and </a:t>
            </a:r>
            <a:r>
              <a:rPr lang="en-US" dirty="0" err="1" smtClean="0"/>
              <a:t>Addressparser</a:t>
            </a:r>
            <a:r>
              <a:rPr lang="en-US" dirty="0" smtClean="0"/>
              <a:t>. Avoid words like manager, Processor,, Data, or Info in the Name of a class. A class Name should not be a verb.”</a:t>
            </a:r>
            <a:endParaRPr lang="en-US" dirty="0"/>
          </a:p>
        </p:txBody>
      </p:sp>
    </p:spTree>
    <p:extLst>
      <p:ext uri="{BB962C8B-B14F-4D97-AF65-F5344CB8AC3E}">
        <p14:creationId xmlns:p14="http://schemas.microsoft.com/office/powerpoint/2010/main" val="345744583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“Classes and objects should have noun or noun phrase names like customer, </a:t>
            </a:r>
            <a:r>
              <a:rPr lang="en-US" dirty="0" err="1" smtClean="0">
                <a:solidFill>
                  <a:schemeClr val="bg1">
                    <a:lumMod val="75000"/>
                  </a:schemeClr>
                </a:solidFill>
              </a:rPr>
              <a:t>WikiPage</a:t>
            </a:r>
            <a:r>
              <a:rPr lang="en-US" dirty="0" smtClean="0">
                <a:solidFill>
                  <a:schemeClr val="bg1">
                    <a:lumMod val="75000"/>
                  </a:schemeClr>
                </a:solidFill>
              </a:rPr>
              <a:t>, Account, and </a:t>
            </a:r>
            <a:r>
              <a:rPr lang="en-US" dirty="0" err="1" smtClean="0">
                <a:solidFill>
                  <a:schemeClr val="bg1">
                    <a:lumMod val="75000"/>
                  </a:schemeClr>
                </a:solidFill>
              </a:rPr>
              <a:t>Addressparser</a:t>
            </a:r>
            <a:r>
              <a:rPr lang="en-US" dirty="0" smtClean="0">
                <a:solidFill>
                  <a:schemeClr val="bg1">
                    <a:lumMod val="75000"/>
                  </a:schemeClr>
                </a:solidFill>
              </a:rPr>
              <a:t>. Avoid words like manager, Processor,, Data, or Info in the Name of a class. A class Name should not be a verb.”</a:t>
            </a:r>
            <a:endParaRPr lang="en-US" dirty="0">
              <a:solidFill>
                <a:schemeClr val="bg1">
                  <a:lumMod val="75000"/>
                </a:schemeClr>
              </a:solidFill>
            </a:endParaRPr>
          </a:p>
        </p:txBody>
      </p:sp>
    </p:spTree>
    <p:extLst>
      <p:ext uri="{BB962C8B-B14F-4D97-AF65-F5344CB8AC3E}">
        <p14:creationId xmlns:p14="http://schemas.microsoft.com/office/powerpoint/2010/main" val="259194546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“Classes and objects should have </a:t>
            </a:r>
            <a:r>
              <a:rPr lang="en-US" dirty="0" smtClean="0"/>
              <a:t>noun or noun phrase names </a:t>
            </a:r>
            <a:r>
              <a:rPr lang="en-US" dirty="0" smtClean="0">
                <a:solidFill>
                  <a:schemeClr val="bg1">
                    <a:lumMod val="75000"/>
                  </a:schemeClr>
                </a:solidFill>
              </a:rPr>
              <a:t>like customer, </a:t>
            </a:r>
            <a:r>
              <a:rPr lang="en-US" dirty="0" err="1" smtClean="0">
                <a:solidFill>
                  <a:schemeClr val="bg1">
                    <a:lumMod val="75000"/>
                  </a:schemeClr>
                </a:solidFill>
              </a:rPr>
              <a:t>WikiPage</a:t>
            </a:r>
            <a:r>
              <a:rPr lang="en-US" dirty="0" smtClean="0">
                <a:solidFill>
                  <a:schemeClr val="bg1">
                    <a:lumMod val="75000"/>
                  </a:schemeClr>
                </a:solidFill>
              </a:rPr>
              <a:t>, Account, and </a:t>
            </a:r>
            <a:r>
              <a:rPr lang="en-US" dirty="0" err="1" smtClean="0">
                <a:solidFill>
                  <a:schemeClr val="bg1">
                    <a:lumMod val="75000"/>
                  </a:schemeClr>
                </a:solidFill>
              </a:rPr>
              <a:t>Addressparser</a:t>
            </a:r>
            <a:r>
              <a:rPr lang="en-US" dirty="0" smtClean="0">
                <a:solidFill>
                  <a:schemeClr val="bg1">
                    <a:lumMod val="75000"/>
                  </a:schemeClr>
                </a:solidFill>
              </a:rPr>
              <a:t>. Avoid words like manager, Processor,, Data, or Info in the Name of a class. A class Name should not be a verb.”</a:t>
            </a:r>
            <a:endParaRPr lang="en-US" dirty="0">
              <a:solidFill>
                <a:schemeClr val="bg1">
                  <a:lumMod val="75000"/>
                </a:schemeClr>
              </a:solidFill>
            </a:endParaRPr>
          </a:p>
        </p:txBody>
      </p:sp>
    </p:spTree>
    <p:extLst>
      <p:ext uri="{BB962C8B-B14F-4D97-AF65-F5344CB8AC3E}">
        <p14:creationId xmlns:p14="http://schemas.microsoft.com/office/powerpoint/2010/main" val="23396345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“Classes and objects should have noun or noun phrase names like </a:t>
            </a:r>
            <a:r>
              <a:rPr lang="en-US" dirty="0" smtClean="0"/>
              <a:t>customer, </a:t>
            </a:r>
            <a:r>
              <a:rPr lang="en-US" dirty="0" err="1" smtClean="0">
                <a:solidFill>
                  <a:srgbClr val="FF00FF"/>
                </a:solidFill>
              </a:rPr>
              <a:t>WikiPage</a:t>
            </a:r>
            <a:r>
              <a:rPr lang="en-US" dirty="0" smtClean="0"/>
              <a:t>, Account, and </a:t>
            </a:r>
            <a:r>
              <a:rPr lang="en-US" dirty="0" err="1" smtClean="0"/>
              <a:t>Address</a:t>
            </a:r>
            <a:r>
              <a:rPr lang="en-US" dirty="0" err="1" smtClean="0">
                <a:solidFill>
                  <a:srgbClr val="FF00FF"/>
                </a:solidFill>
              </a:rPr>
              <a:t>parser</a:t>
            </a:r>
            <a:r>
              <a:rPr lang="en-US" dirty="0" smtClean="0">
                <a:solidFill>
                  <a:schemeClr val="bg1">
                    <a:lumMod val="75000"/>
                  </a:schemeClr>
                </a:solidFill>
              </a:rPr>
              <a:t>. Avoid words like manager, Processor,, Data, or Info in the Name of a class. A class Name should not be a verb.”</a:t>
            </a:r>
            <a:endParaRPr lang="en-US" dirty="0">
              <a:solidFill>
                <a:schemeClr val="bg1">
                  <a:lumMod val="75000"/>
                </a:schemeClr>
              </a:solidFill>
            </a:endParaRPr>
          </a:p>
        </p:txBody>
      </p:sp>
    </p:spTree>
    <p:extLst>
      <p:ext uri="{BB962C8B-B14F-4D97-AF65-F5344CB8AC3E}">
        <p14:creationId xmlns:p14="http://schemas.microsoft.com/office/powerpoint/2010/main" val="403301645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“Classes and objects should have noun or noun phrase names like customer, </a:t>
            </a:r>
            <a:r>
              <a:rPr lang="en-US" dirty="0" err="1" smtClean="0">
                <a:solidFill>
                  <a:schemeClr val="bg1">
                    <a:lumMod val="75000"/>
                  </a:schemeClr>
                </a:solidFill>
              </a:rPr>
              <a:t>WikiPage</a:t>
            </a:r>
            <a:r>
              <a:rPr lang="en-US" dirty="0" smtClean="0">
                <a:solidFill>
                  <a:schemeClr val="bg1">
                    <a:lumMod val="75000"/>
                  </a:schemeClr>
                </a:solidFill>
              </a:rPr>
              <a:t>, Account, and </a:t>
            </a:r>
            <a:r>
              <a:rPr lang="en-US" dirty="0" err="1" smtClean="0">
                <a:solidFill>
                  <a:schemeClr val="bg1">
                    <a:lumMod val="75000"/>
                  </a:schemeClr>
                </a:solidFill>
              </a:rPr>
              <a:t>Addressparser</a:t>
            </a:r>
            <a:r>
              <a:rPr lang="en-US" dirty="0" smtClean="0">
                <a:solidFill>
                  <a:schemeClr val="bg1">
                    <a:lumMod val="75000"/>
                  </a:schemeClr>
                </a:solidFill>
              </a:rPr>
              <a:t>. </a:t>
            </a:r>
            <a:r>
              <a:rPr lang="en-US" dirty="0" smtClean="0"/>
              <a:t>Avoid</a:t>
            </a:r>
            <a:r>
              <a:rPr lang="en-US" dirty="0" smtClean="0">
                <a:solidFill>
                  <a:schemeClr val="bg1">
                    <a:lumMod val="75000"/>
                  </a:schemeClr>
                </a:solidFill>
              </a:rPr>
              <a:t> words like </a:t>
            </a:r>
            <a:r>
              <a:rPr lang="en-US" dirty="0" smtClean="0"/>
              <a:t>manager, </a:t>
            </a:r>
            <a:r>
              <a:rPr lang="en-US" dirty="0" smtClean="0">
                <a:solidFill>
                  <a:srgbClr val="FF00FF"/>
                </a:solidFill>
              </a:rPr>
              <a:t>Processor</a:t>
            </a:r>
            <a:r>
              <a:rPr lang="en-US" dirty="0" smtClean="0"/>
              <a:t>, Data, or </a:t>
            </a:r>
            <a:r>
              <a:rPr lang="en-US" dirty="0" smtClean="0">
                <a:solidFill>
                  <a:srgbClr val="FF00FF"/>
                </a:solidFill>
              </a:rPr>
              <a:t>Info</a:t>
            </a:r>
            <a:r>
              <a:rPr lang="en-US" dirty="0" smtClean="0">
                <a:solidFill>
                  <a:schemeClr val="bg1">
                    <a:lumMod val="75000"/>
                  </a:schemeClr>
                </a:solidFill>
              </a:rPr>
              <a:t> in the Name of a class. A class Name should not be a verb.”</a:t>
            </a:r>
            <a:endParaRPr lang="en-US" dirty="0">
              <a:solidFill>
                <a:schemeClr val="bg1">
                  <a:lumMod val="75000"/>
                </a:schemeClr>
              </a:solidFill>
            </a:endParaRPr>
          </a:p>
        </p:txBody>
      </p:sp>
    </p:spTree>
    <p:extLst>
      <p:ext uri="{BB962C8B-B14F-4D97-AF65-F5344CB8AC3E}">
        <p14:creationId xmlns:p14="http://schemas.microsoft.com/office/powerpoint/2010/main" val="400921424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288032"/>
            <a:ext cx="9144000" cy="3429000"/>
          </a:xfrm>
        </p:spPr>
        <p:txBody>
          <a:bodyPr>
            <a:noAutofit/>
          </a:bodyPr>
          <a:lstStyle/>
          <a:p>
            <a:r>
              <a:rPr lang="en-US" sz="34400" dirty="0" smtClean="0"/>
              <a:t>WAR</a:t>
            </a:r>
            <a:endParaRPr lang="en-US" sz="34400" dirty="0"/>
          </a:p>
        </p:txBody>
      </p:sp>
      <p:sp>
        <p:nvSpPr>
          <p:cNvPr id="3" name="Titel 1"/>
          <p:cNvSpPr txBox="1">
            <a:spLocks/>
          </p:cNvSpPr>
          <p:nvPr/>
        </p:nvSpPr>
        <p:spPr>
          <a:xfrm>
            <a:off x="0" y="3429000"/>
            <a:ext cx="9144000" cy="3429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400" b="0" i="0" u="none" strike="noStrike" kern="1200" cap="none" spc="0" normalizeH="0" baseline="0" noProof="0" dirty="0" smtClean="0">
                <a:ln>
                  <a:noFill/>
                </a:ln>
                <a:solidFill>
                  <a:srgbClr val="00B7FF"/>
                </a:solidFill>
                <a:effectLst/>
                <a:uLnTx/>
                <a:uFillTx/>
                <a:latin typeface="Bebas Neue" pitchFamily="34" charset="0"/>
                <a:ea typeface="+mj-ea"/>
                <a:cs typeface="+mj-cs"/>
              </a:rPr>
              <a:t>UM?</a:t>
            </a:r>
            <a:endParaRPr kumimoji="0" lang="en-US" sz="34400" b="0" i="0" u="none" strike="noStrike" kern="1200" cap="none" spc="0" normalizeH="0" baseline="0" noProof="0" dirty="0">
              <a:ln>
                <a:noFill/>
              </a:ln>
              <a:solidFill>
                <a:srgbClr val="00B7FF"/>
              </a:solidFill>
              <a:effectLst/>
              <a:uLnTx/>
              <a:uFillTx/>
              <a:latin typeface="Bebas Neue" pitchFamily="34" charset="0"/>
              <a:ea typeface="+mj-ea"/>
              <a:cs typeface="+mj-cs"/>
            </a:endParaRPr>
          </a:p>
        </p:txBody>
      </p:sp>
    </p:spTree>
    <p:extLst>
      <p:ext uri="{BB962C8B-B14F-4D97-AF65-F5344CB8AC3E}">
        <p14:creationId xmlns:p14="http://schemas.microsoft.com/office/powerpoint/2010/main" val="139075719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Deinen</a:t>
            </a:r>
            <a:r>
              <a:rPr lang="en-US" dirty="0" smtClean="0">
                <a:solidFill>
                  <a:srgbClr val="00B7FF"/>
                </a:solidFill>
              </a:rPr>
              <a:t> </a:t>
            </a:r>
            <a:r>
              <a:rPr lang="en-US" dirty="0" err="1" smtClean="0">
                <a:solidFill>
                  <a:srgbClr val="FF00FF"/>
                </a:solidFill>
              </a:rPr>
              <a:t>feind</a:t>
            </a:r>
            <a:endParaRPr lang="en-US" dirty="0">
              <a:solidFill>
                <a:srgbClr val="FF00FF"/>
              </a:solidFill>
            </a:endParaRPr>
          </a:p>
        </p:txBody>
      </p:sp>
      <p:sp>
        <p:nvSpPr>
          <p:cNvPr id="4" name="Textplatzhalter 3"/>
          <p:cNvSpPr>
            <a:spLocks noGrp="1"/>
          </p:cNvSpPr>
          <p:nvPr>
            <p:ph type="body" sz="quarter" idx="10"/>
          </p:nvPr>
        </p:nvSpPr>
        <p:spPr/>
        <p:txBody>
          <a:bodyPr/>
          <a:lstStyle/>
          <a:p>
            <a:r>
              <a:rPr lang="en-US" dirty="0" err="1" smtClean="0"/>
              <a:t>Kenne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respektiere</a:t>
            </a:r>
            <a:r>
              <a:rPr lang="en-US" dirty="0" smtClean="0"/>
              <a:t> </a:t>
            </a:r>
            <a:r>
              <a:rPr lang="en-US" dirty="0" err="1" smtClean="0"/>
              <a:t>ihn</a:t>
            </a:r>
            <a:r>
              <a:rPr lang="en-US" dirty="0" smtClean="0"/>
              <a:t>.</a:t>
            </a:r>
            <a:endParaRPr lang="en-US" dirty="0"/>
          </a:p>
        </p:txBody>
      </p:sp>
    </p:spTree>
    <p:extLst>
      <p:ext uri="{BB962C8B-B14F-4D97-AF65-F5344CB8AC3E}">
        <p14:creationId xmlns:p14="http://schemas.microsoft.com/office/powerpoint/2010/main" val="125772374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Weasel Words</a:t>
            </a:r>
            <a:endParaRPr lang="en-US" dirty="0"/>
          </a:p>
        </p:txBody>
      </p:sp>
      <p:sp>
        <p:nvSpPr>
          <p:cNvPr id="4" name="Textplatzhalter 3"/>
          <p:cNvSpPr>
            <a:spLocks noGrp="1"/>
          </p:cNvSpPr>
          <p:nvPr>
            <p:ph type="body" sz="quarter" idx="10"/>
          </p:nvPr>
        </p:nvSpPr>
        <p:spPr/>
        <p:txBody>
          <a:bodyPr/>
          <a:lstStyle/>
          <a:p>
            <a:endParaRPr lang="en-US"/>
          </a:p>
        </p:txBody>
      </p:sp>
      <p:sp>
        <p:nvSpPr>
          <p:cNvPr id="5" name="Textplatzhalt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4393161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“I can suck melancholy out of a song, as a </a:t>
            </a:r>
            <a:r>
              <a:rPr lang="en-US" sz="4400" dirty="0" err="1" smtClean="0">
                <a:solidFill>
                  <a:schemeClr val="tx1">
                    <a:lumMod val="50000"/>
                    <a:lumOff val="50000"/>
                  </a:schemeClr>
                </a:solidFill>
                <a:latin typeface="Roboto" pitchFamily="2" charset="0"/>
                <a:ea typeface="Roboto" pitchFamily="2" charset="0"/>
              </a:rPr>
              <a:t>weazel</a:t>
            </a:r>
            <a:r>
              <a:rPr lang="en-US" sz="4400" dirty="0" smtClean="0">
                <a:solidFill>
                  <a:schemeClr val="tx1">
                    <a:lumMod val="50000"/>
                    <a:lumOff val="50000"/>
                  </a:schemeClr>
                </a:solidFill>
                <a:latin typeface="Roboto" pitchFamily="2" charset="0"/>
                <a:ea typeface="Roboto" pitchFamily="2" charset="0"/>
              </a:rPr>
              <a:t> sucks eggs.”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 Shakespeare, as you like it, ii. 5.</a:t>
            </a:r>
            <a:r>
              <a:rPr lang="en-US" sz="2800" dirty="0" smtClean="0">
                <a:solidFill>
                  <a:schemeClr val="tx1">
                    <a:lumMod val="75000"/>
                    <a:lumOff val="25000"/>
                  </a:schemeClr>
                </a:solidFill>
                <a:ea typeface="Roboto" pitchFamily="2" charset="0"/>
              </a:rPr>
              <a:t>.</a:t>
            </a:r>
            <a:endParaRPr lang="en-US" sz="2800" dirty="0">
              <a:solidFill>
                <a:schemeClr val="tx1">
                  <a:lumMod val="75000"/>
                  <a:lumOff val="25000"/>
                </a:schemeClr>
              </a:solidFill>
              <a:ea typeface="Roboto" pitchFamily="2" charset="0"/>
            </a:endParaRPr>
          </a:p>
        </p:txBody>
      </p:sp>
    </p:spTree>
    <p:extLst>
      <p:ext uri="{BB962C8B-B14F-4D97-AF65-F5344CB8AC3E}">
        <p14:creationId xmlns:p14="http://schemas.microsoft.com/office/powerpoint/2010/main" val="392761327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B7FF"/>
                </a:solidFill>
              </a:rPr>
              <a:t>Taxonomie</a:t>
            </a:r>
            <a:endParaRPr lang="en-US" dirty="0">
              <a:solidFill>
                <a:srgbClr val="00B7FF"/>
              </a:solidFill>
            </a:endParaRPr>
          </a:p>
        </p:txBody>
      </p:sp>
      <p:sp>
        <p:nvSpPr>
          <p:cNvPr id="3" name="Textplatzhalter 2"/>
          <p:cNvSpPr>
            <a:spLocks noGrp="1"/>
          </p:cNvSpPr>
          <p:nvPr>
            <p:ph type="body" sz="quarter" idx="10"/>
          </p:nvPr>
        </p:nvSpPr>
        <p:spPr/>
        <p:txBody>
          <a:bodyPr/>
          <a:lstStyle/>
          <a:p>
            <a:r>
              <a:rPr lang="en-US" dirty="0" err="1" smtClean="0"/>
              <a:t>Klassifikation</a:t>
            </a:r>
            <a:endParaRPr lang="en-US" dirty="0"/>
          </a:p>
        </p:txBody>
      </p:sp>
      <p:sp>
        <p:nvSpPr>
          <p:cNvPr id="4" name="Textplatzhalter 3"/>
          <p:cNvSpPr>
            <a:spLocks noGrp="1"/>
          </p:cNvSpPr>
          <p:nvPr>
            <p:ph type="body" sz="quarter" idx="11"/>
          </p:nvPr>
        </p:nvSpPr>
        <p:spPr/>
        <p:txBody>
          <a:bodyPr/>
          <a:lstStyle/>
          <a:p>
            <a:r>
              <a:rPr lang="en-US" dirty="0" err="1" smtClean="0"/>
              <a:t>Ordnung</a:t>
            </a:r>
            <a:endParaRPr lang="en-US" dirty="0"/>
          </a:p>
        </p:txBody>
      </p:sp>
    </p:spTree>
    <p:extLst>
      <p:ext uri="{BB962C8B-B14F-4D97-AF65-F5344CB8AC3E}">
        <p14:creationId xmlns:p14="http://schemas.microsoft.com/office/powerpoint/2010/main" val="58099014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940152"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Philo</a:t>
            </a:r>
          </a:p>
          <a:p>
            <a:pPr algn="ctr"/>
            <a:r>
              <a:rPr lang="en-US" sz="3200" dirty="0" err="1" smtClean="0">
                <a:latin typeface="Roboto" pitchFamily="2" charset="0"/>
                <a:ea typeface="Roboto" pitchFamily="2" charset="0"/>
              </a:rPr>
              <a:t>sophers</a:t>
            </a:r>
            <a:endParaRPr lang="de-DE" sz="3200" dirty="0">
              <a:latin typeface="Roboto" pitchFamily="2" charset="0"/>
              <a:ea typeface="Roboto" pitchFamily="2" charset="0"/>
            </a:endParaRPr>
          </a:p>
        </p:txBody>
      </p:sp>
      <p:sp>
        <p:nvSpPr>
          <p:cNvPr id="4" name="Rechteck 3"/>
          <p:cNvSpPr/>
          <p:nvPr/>
        </p:nvSpPr>
        <p:spPr>
          <a:xfrm>
            <a:off x="1619672" y="2492896"/>
            <a:ext cx="1800200" cy="1800200"/>
          </a:xfrm>
          <a:prstGeom prst="rect">
            <a:avLst/>
          </a:prstGeom>
          <a:solidFill>
            <a:srgbClr val="00B7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boto" pitchFamily="2" charset="0"/>
                <a:ea typeface="Roboto" pitchFamily="2" charset="0"/>
              </a:rPr>
              <a:t>Hungarian</a:t>
            </a:r>
            <a:endParaRPr lang="de-DE" sz="2400" dirty="0">
              <a:latin typeface="Roboto" pitchFamily="2" charset="0"/>
              <a:ea typeface="Roboto" pitchFamily="2" charset="0"/>
            </a:endParaRPr>
          </a:p>
        </p:txBody>
      </p:sp>
      <p:sp>
        <p:nvSpPr>
          <p:cNvPr id="5" name="Rechteck 4"/>
          <p:cNvSpPr/>
          <p:nvPr/>
        </p:nvSpPr>
        <p:spPr>
          <a:xfrm>
            <a:off x="3779912"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Party Hats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114535747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13800" dirty="0" smtClean="0"/>
              <a:t>Double </a:t>
            </a:r>
            <a:r>
              <a:rPr lang="en-US" sz="13800" dirty="0" smtClean="0">
                <a:solidFill>
                  <a:srgbClr val="FF00FF"/>
                </a:solidFill>
              </a:rPr>
              <a:t>int</a:t>
            </a:r>
            <a:r>
              <a:rPr lang="en-US" sz="13800" dirty="0" smtClean="0"/>
              <a:t> </a:t>
            </a:r>
            <a:br>
              <a:rPr lang="en-US" sz="13800" dirty="0" smtClean="0"/>
            </a:br>
            <a:r>
              <a:rPr lang="en-US" sz="13800" dirty="0" smtClean="0"/>
              <a:t>long </a:t>
            </a:r>
            <a:r>
              <a:rPr lang="en-US" sz="13800" dirty="0" smtClean="0">
                <a:solidFill>
                  <a:srgbClr val="FF00FF"/>
                </a:solidFill>
              </a:rPr>
              <a:t>string</a:t>
            </a:r>
            <a:endParaRPr lang="en-US" sz="13800" dirty="0">
              <a:solidFill>
                <a:srgbClr val="FF00FF"/>
              </a:solidFill>
            </a:endParaRPr>
          </a:p>
        </p:txBody>
      </p:sp>
    </p:spTree>
    <p:extLst>
      <p:ext uri="{BB962C8B-B14F-4D97-AF65-F5344CB8AC3E}">
        <p14:creationId xmlns:p14="http://schemas.microsoft.com/office/powerpoint/2010/main" val="217325195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800" b="1" dirty="0" smtClean="0">
                <a:solidFill>
                  <a:schemeClr val="bg1"/>
                </a:solidFill>
                <a:latin typeface="Consolas" pitchFamily="49" charset="0"/>
                <a:ea typeface="Roboto" pitchFamily="2" charset="0"/>
                <a:cs typeface="Consolas" pitchFamily="49" charset="0"/>
              </a:rPr>
              <a:t>	</a:t>
            </a:r>
            <a:r>
              <a:rPr lang="en-US" sz="2800" b="1" dirty="0" err="1" smtClean="0">
                <a:solidFill>
                  <a:srgbClr val="FF00FF"/>
                </a:solidFill>
                <a:latin typeface="Consolas" pitchFamily="49" charset="0"/>
                <a:ea typeface="Roboto" pitchFamily="2" charset="0"/>
                <a:cs typeface="Consolas" pitchFamily="49" charset="0"/>
              </a:rPr>
              <a:t>p</a:t>
            </a:r>
            <a:r>
              <a:rPr lang="en-US" sz="2800" b="1" dirty="0" err="1" smtClean="0">
                <a:solidFill>
                  <a:schemeClr val="bg1"/>
                </a:solidFill>
                <a:latin typeface="Consolas" pitchFamily="49" charset="0"/>
                <a:ea typeface="Roboto" pitchFamily="2" charset="0"/>
                <a:cs typeface="Consolas" pitchFamily="49" charset="0"/>
              </a:rPr>
              <a:t>Window</a:t>
            </a:r>
            <a:r>
              <a:rPr lang="en-US" sz="2800" b="1" dirty="0" smtClean="0">
                <a:solidFill>
                  <a:schemeClr val="bg1"/>
                </a:solidFill>
                <a:latin typeface="Consolas" pitchFamily="49" charset="0"/>
                <a:ea typeface="Roboto" pitchFamily="2" charset="0"/>
                <a:cs typeface="Consolas" pitchFamily="49" charset="0"/>
              </a:rPr>
              <a:t/>
            </a:r>
            <a:br>
              <a:rPr lang="en-US" sz="2800" b="1" dirty="0" smtClean="0">
                <a:solidFill>
                  <a:schemeClr val="bg1"/>
                </a:solidFill>
                <a:latin typeface="Consolas" pitchFamily="49" charset="0"/>
                <a:ea typeface="Roboto" pitchFamily="2" charset="0"/>
                <a:cs typeface="Consolas" pitchFamily="49" charset="0"/>
              </a:rPr>
            </a:br>
            <a:r>
              <a:rPr lang="en-US" sz="2800" b="1" dirty="0" smtClean="0">
                <a:solidFill>
                  <a:schemeClr val="bg1"/>
                </a:solidFill>
                <a:latin typeface="Consolas" pitchFamily="49" charset="0"/>
                <a:ea typeface="Roboto" pitchFamily="2" charset="0"/>
                <a:cs typeface="Consolas" pitchFamily="49" charset="0"/>
              </a:rPr>
              <a:t>	</a:t>
            </a:r>
            <a:br>
              <a:rPr lang="en-US" sz="2800" b="1" dirty="0" smtClean="0">
                <a:solidFill>
                  <a:schemeClr val="bg1"/>
                </a:solidFill>
                <a:latin typeface="Consolas" pitchFamily="49" charset="0"/>
                <a:ea typeface="Roboto" pitchFamily="2" charset="0"/>
                <a:cs typeface="Consolas" pitchFamily="49" charset="0"/>
              </a:rPr>
            </a:br>
            <a:r>
              <a:rPr lang="en-US" sz="2800" b="1" dirty="0" smtClean="0">
                <a:solidFill>
                  <a:schemeClr val="bg1"/>
                </a:solidFill>
                <a:latin typeface="Consolas" pitchFamily="49" charset="0"/>
                <a:ea typeface="Roboto" pitchFamily="2" charset="0"/>
                <a:cs typeface="Consolas" pitchFamily="49" charset="0"/>
              </a:rPr>
              <a:t>	</a:t>
            </a:r>
            <a:r>
              <a:rPr lang="en-US" sz="2800" b="1" dirty="0" err="1" smtClean="0">
                <a:solidFill>
                  <a:srgbClr val="FF00FF"/>
                </a:solidFill>
                <a:latin typeface="Consolas" pitchFamily="49" charset="0"/>
                <a:ea typeface="Roboto" pitchFamily="2" charset="0"/>
                <a:cs typeface="Consolas" pitchFamily="49" charset="0"/>
              </a:rPr>
              <a:t>c</a:t>
            </a:r>
            <a:r>
              <a:rPr lang="en-US" sz="2800" b="1" dirty="0" err="1" smtClean="0">
                <a:solidFill>
                  <a:schemeClr val="bg1"/>
                </a:solidFill>
                <a:latin typeface="Consolas" pitchFamily="49" charset="0"/>
                <a:ea typeface="Roboto" pitchFamily="2" charset="0"/>
                <a:cs typeface="Consolas" pitchFamily="49" charset="0"/>
              </a:rPr>
              <a:t>Customers</a:t>
            </a:r>
            <a:endParaRPr lang="en-US" sz="28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50186257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DllImport</a:t>
            </a:r>
            <a:r>
              <a:rPr lang="en-US" sz="2400" b="1" dirty="0" smtClean="0">
                <a:solidFill>
                  <a:schemeClr val="bg1"/>
                </a:solidFill>
                <a:latin typeface="Consolas" pitchFamily="49" charset="0"/>
                <a:ea typeface="Roboto" pitchFamily="2" charset="0"/>
                <a:cs typeface="Consolas" pitchFamily="49" charset="0"/>
              </a:rPr>
              <a:t>("user32.dll")]</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static extern bool</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CloseWindow</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rgbClr val="FF00FF"/>
                </a:solidFill>
                <a:latin typeface="Consolas" pitchFamily="49" charset="0"/>
                <a:ea typeface="Roboto" pitchFamily="2" charset="0"/>
                <a:cs typeface="Consolas" pitchFamily="49" charset="0"/>
              </a:rPr>
              <a:t> hWnd</a:t>
            </a:r>
            <a:r>
              <a:rPr lang="en-US" sz="2400" b="1" dirty="0" smtClean="0">
                <a:solidFill>
                  <a:schemeClr val="bg1"/>
                </a:solidFill>
                <a:latin typeface="Consolas" pitchFamily="49" charset="0"/>
                <a:ea typeface="Roboto" pitchFamily="2" charset="0"/>
                <a:cs typeface="Consolas" pitchFamily="49" charset="0"/>
              </a:rPr>
              <a:t>);</a:t>
            </a:r>
          </a:p>
        </p:txBody>
      </p:sp>
    </p:spTree>
    <p:extLst>
      <p:ext uri="{BB962C8B-B14F-4D97-AF65-F5344CB8AC3E}">
        <p14:creationId xmlns:p14="http://schemas.microsoft.com/office/powerpoint/2010/main" val="382126500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DllImport</a:t>
            </a:r>
            <a:r>
              <a:rPr lang="en-US" sz="2400" b="1" dirty="0" smtClean="0">
                <a:solidFill>
                  <a:schemeClr val="bg1"/>
                </a:solidFill>
                <a:latin typeface="Consolas" pitchFamily="49" charset="0"/>
                <a:ea typeface="Roboto" pitchFamily="2" charset="0"/>
                <a:cs typeface="Consolas" pitchFamily="49" charset="0"/>
              </a:rPr>
              <a:t>("user32.dll", </a:t>
            </a:r>
            <a:r>
              <a:rPr lang="en-US" sz="2400" b="1" dirty="0" err="1" smtClean="0">
                <a:solidFill>
                  <a:schemeClr val="bg1"/>
                </a:solidFill>
                <a:latin typeface="Consolas" pitchFamily="49" charset="0"/>
                <a:ea typeface="Roboto" pitchFamily="2" charset="0"/>
                <a:cs typeface="Consolas" pitchFamily="49" charset="0"/>
              </a:rPr>
              <a:t>SetLastError</a:t>
            </a:r>
            <a:r>
              <a:rPr lang="en-US" sz="2400" b="1" dirty="0" smtClean="0">
                <a:solidFill>
                  <a:schemeClr val="bg1"/>
                </a:solidFill>
                <a:latin typeface="Consolas" pitchFamily="49" charset="0"/>
                <a:ea typeface="Roboto" pitchFamily="2" charset="0"/>
                <a:cs typeface="Consolas" pitchFamily="49" charset="0"/>
              </a:rPr>
              <a:t>=true)]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static extern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CreateWindowEx</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WindowStylesEx</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dwExStyle</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string </a:t>
            </a:r>
            <a:r>
              <a:rPr lang="en-US" sz="2400" b="1" dirty="0" err="1" smtClean="0">
                <a:solidFill>
                  <a:srgbClr val="FF00FF"/>
                </a:solidFill>
                <a:latin typeface="Consolas" pitchFamily="49" charset="0"/>
                <a:ea typeface="Roboto" pitchFamily="2" charset="0"/>
                <a:cs typeface="Consolas" pitchFamily="49" charset="0"/>
              </a:rPr>
              <a:t>lpClassName</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string </a:t>
            </a:r>
            <a:r>
              <a:rPr lang="en-US" sz="2400" b="1" dirty="0" err="1" smtClean="0">
                <a:solidFill>
                  <a:srgbClr val="FF00FF"/>
                </a:solidFill>
                <a:latin typeface="Consolas" pitchFamily="49" charset="0"/>
                <a:ea typeface="Roboto" pitchFamily="2" charset="0"/>
                <a:cs typeface="Consolas" pitchFamily="49" charset="0"/>
              </a:rPr>
              <a:t>lpWindowName</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WindowStyles</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dwStyle</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int x,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int y,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int </a:t>
            </a:r>
            <a:r>
              <a:rPr lang="en-US" sz="2400" b="1" dirty="0" err="1" smtClean="0">
                <a:solidFill>
                  <a:srgbClr val="FF00FF"/>
                </a:solidFill>
                <a:latin typeface="Consolas" pitchFamily="49" charset="0"/>
                <a:ea typeface="Roboto" pitchFamily="2" charset="0"/>
                <a:cs typeface="Consolas" pitchFamily="49" charset="0"/>
              </a:rPr>
              <a:t>nWidth</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int </a:t>
            </a:r>
            <a:r>
              <a:rPr lang="en-US" sz="2400" b="1" dirty="0" err="1" smtClean="0">
                <a:solidFill>
                  <a:srgbClr val="FF00FF"/>
                </a:solidFill>
                <a:latin typeface="Consolas" pitchFamily="49" charset="0"/>
                <a:ea typeface="Roboto" pitchFamily="2" charset="0"/>
                <a:cs typeface="Consolas" pitchFamily="49" charset="0"/>
              </a:rPr>
              <a:t>nHeight</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hWndParent</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hMenu</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hInstance</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lpParam</a:t>
            </a:r>
            <a:r>
              <a:rPr lang="en-US" sz="2400" b="1" dirty="0" smtClean="0">
                <a:solidFill>
                  <a:schemeClr val="bg1"/>
                </a:solidFill>
                <a:latin typeface="Consolas" pitchFamily="49" charset="0"/>
                <a:ea typeface="Roboto" pitchFamily="2" charset="0"/>
                <a:cs typeface="Consolas" pitchFamily="49" charset="0"/>
              </a:rPr>
              <a:t>);</a:t>
            </a:r>
          </a:p>
        </p:txBody>
      </p:sp>
    </p:spTree>
    <p:extLst>
      <p:ext uri="{BB962C8B-B14F-4D97-AF65-F5344CB8AC3E}">
        <p14:creationId xmlns:p14="http://schemas.microsoft.com/office/powerpoint/2010/main" val="106344518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dafuq-did-i-just-read-meme.jpg"/>
          <p:cNvPicPr>
            <a:picLocks noChangeAspect="1"/>
          </p:cNvPicPr>
          <p:nvPr/>
        </p:nvPicPr>
        <p:blipFill>
          <a:blip r:embed="rId2" cstate="print"/>
          <a:stretch>
            <a:fillRect/>
          </a:stretch>
        </p:blipFill>
        <p:spPr>
          <a:xfrm>
            <a:off x="1907704" y="1628800"/>
            <a:ext cx="5255506" cy="3531043"/>
          </a:xfrm>
          <a:prstGeom prst="rect">
            <a:avLst/>
          </a:prstGeom>
        </p:spPr>
      </p:pic>
    </p:spTree>
    <p:extLst>
      <p:ext uri="{BB962C8B-B14F-4D97-AF65-F5344CB8AC3E}">
        <p14:creationId xmlns:p14="http://schemas.microsoft.com/office/powerpoint/2010/main" val="157619720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public int </a:t>
            </a:r>
            <a:r>
              <a:rPr lang="en-US" sz="2000" b="1" dirty="0" err="1" smtClean="0">
                <a:solidFill>
                  <a:schemeClr val="bg1"/>
                </a:solidFill>
                <a:latin typeface="Consolas" pitchFamily="49" charset="0"/>
                <a:ea typeface="Roboto" pitchFamily="2" charset="0"/>
                <a:cs typeface="Consolas" pitchFamily="49" charset="0"/>
              </a:rPr>
              <a:t>Sum</a:t>
            </a:r>
            <a:r>
              <a:rPr lang="en-US" sz="2000" b="1" dirty="0" err="1" smtClean="0">
                <a:solidFill>
                  <a:srgbClr val="FF00FF"/>
                </a:solidFill>
                <a:latin typeface="Consolas" pitchFamily="49" charset="0"/>
                <a:ea typeface="Roboto" pitchFamily="2" charset="0"/>
                <a:cs typeface="Consolas" pitchFamily="49" charset="0"/>
              </a:rPr>
              <a:t>Integers</a:t>
            </a:r>
            <a:r>
              <a:rPr lang="en-US" sz="2000" b="1" dirty="0" err="1" smtClean="0">
                <a:solidFill>
                  <a:schemeClr val="bg1"/>
                </a:solidFill>
                <a:latin typeface="Consolas" pitchFamily="49" charset="0"/>
                <a:ea typeface="Roboto" pitchFamily="2" charset="0"/>
                <a:cs typeface="Consolas" pitchFamily="49" charset="0"/>
              </a:rPr>
              <a:t>UpTo</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bound)</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Enumerable.Range</a:t>
            </a:r>
            <a:r>
              <a:rPr lang="en-US" sz="2000" b="1" dirty="0" smtClean="0">
                <a:solidFill>
                  <a:schemeClr val="bg1"/>
                </a:solidFill>
                <a:latin typeface="Consolas" pitchFamily="49" charset="0"/>
                <a:ea typeface="Roboto" pitchFamily="2" charset="0"/>
                <a:cs typeface="Consolas" pitchFamily="49" charset="0"/>
              </a:rPr>
              <a:t>(1, bound).Sum();</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p>
        </p:txBody>
      </p:sp>
    </p:spTree>
    <p:extLst>
      <p:ext uri="{BB962C8B-B14F-4D97-AF65-F5344CB8AC3E}">
        <p14:creationId xmlns:p14="http://schemas.microsoft.com/office/powerpoint/2010/main" val="339060912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a:t>
            </a:r>
            <a:r>
              <a:rPr lang="en-US" sz="2000" b="1" dirty="0" err="1" smtClean="0">
                <a:latin typeface="Consolas" pitchFamily="49" charset="0"/>
                <a:ea typeface="Roboto" pitchFamily="2" charset="0"/>
                <a:cs typeface="Consolas" pitchFamily="49" charset="0"/>
              </a:rPr>
              <a:t>readonly</a:t>
            </a:r>
            <a:r>
              <a:rPr lang="en-US" sz="2000" b="1" dirty="0" smtClean="0">
                <a:latin typeface="Consolas" pitchFamily="49" charset="0"/>
                <a:ea typeface="Roboto" pitchFamily="2" charset="0"/>
                <a:cs typeface="Consolas" pitchFamily="49" charset="0"/>
              </a:rPr>
              <a:t> </a:t>
            </a:r>
            <a:r>
              <a:rPr lang="en-US" sz="2000" b="1" dirty="0" err="1" smtClean="0">
                <a:solidFill>
                  <a:srgbClr val="00DB00"/>
                </a:solidFill>
                <a:latin typeface="Consolas" pitchFamily="49" charset="0"/>
                <a:ea typeface="Roboto" pitchFamily="2" charset="0"/>
                <a:cs typeface="Consolas" pitchFamily="49" charset="0"/>
              </a:rPr>
              <a:t>ICanStartAndStop</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_</a:t>
            </a:r>
            <a:r>
              <a:rPr lang="en-US" sz="2000" b="1" dirty="0" smtClean="0">
                <a:solidFill>
                  <a:schemeClr val="bg1"/>
                </a:solidFill>
                <a:latin typeface="Consolas" pitchFamily="49" charset="0"/>
                <a:ea typeface="Roboto" pitchFamily="2" charset="0"/>
                <a:cs typeface="Consolas" pitchFamily="49" charset="0"/>
              </a:rPr>
              <a:t>counter;</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a:t>
            </a:r>
            <a:r>
              <a:rPr lang="en-US" sz="2000" b="1" dirty="0" err="1" smtClean="0">
                <a:latin typeface="Consolas" pitchFamily="49" charset="0"/>
                <a:ea typeface="Roboto" pitchFamily="2" charset="0"/>
                <a:cs typeface="Consolas" pitchFamily="49" charset="0"/>
              </a:rPr>
              <a:t>readonly</a:t>
            </a:r>
            <a:r>
              <a:rPr lang="en-US" sz="2000" b="1" dirty="0" smtClean="0">
                <a:latin typeface="Consolas" pitchFamily="49" charset="0"/>
                <a:ea typeface="Roboto" pitchFamily="2" charset="0"/>
                <a:cs typeface="Consolas" pitchFamily="49" charset="0"/>
              </a:rPr>
              <a:t> </a:t>
            </a:r>
            <a:r>
              <a:rPr lang="en-US" sz="2000" b="1" dirty="0" smtClean="0">
                <a:solidFill>
                  <a:srgbClr val="00DB00"/>
                </a:solidFill>
                <a:latin typeface="Consolas" pitchFamily="49" charset="0"/>
                <a:ea typeface="Roboto" pitchFamily="2" charset="0"/>
                <a:cs typeface="Consolas" pitchFamily="49" charset="0"/>
              </a:rPr>
              <a:t>Wristwatch</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_</a:t>
            </a:r>
            <a:r>
              <a:rPr lang="en-US" sz="2000" b="1" dirty="0" smtClean="0">
                <a:solidFill>
                  <a:schemeClr val="bg1"/>
                </a:solidFill>
                <a:latin typeface="Consolas" pitchFamily="49" charset="0"/>
                <a:ea typeface="Roboto" pitchFamily="2" charset="0"/>
                <a:cs typeface="Consolas" pitchFamily="49" charset="0"/>
              </a:rPr>
              <a:t>wristwatch;</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a:t>
            </a:r>
            <a:r>
              <a:rPr lang="en-US" sz="2000" b="1" dirty="0" smtClean="0">
                <a:solidFill>
                  <a:srgbClr val="00DB00"/>
                </a:solidFill>
                <a:latin typeface="Consolas" pitchFamily="49" charset="0"/>
                <a:ea typeface="Roboto" pitchFamily="2" charset="0"/>
                <a:cs typeface="Consolas" pitchFamily="49" charset="0"/>
              </a:rPr>
              <a:t>Brush</a:t>
            </a:r>
            <a:r>
              <a:rPr lang="en-US" sz="2000" b="1" dirty="0" smtClean="0">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_</a:t>
            </a:r>
            <a:r>
              <a:rPr lang="en-US" sz="2000" b="1" dirty="0" smtClean="0">
                <a:solidFill>
                  <a:schemeClr val="bg1"/>
                </a:solidFill>
                <a:latin typeface="Consolas" pitchFamily="49" charset="0"/>
                <a:ea typeface="Roboto" pitchFamily="2" charset="0"/>
                <a:cs typeface="Consolas" pitchFamily="49" charset="0"/>
              </a:rPr>
              <a:t>color;</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double </a:t>
            </a:r>
            <a:r>
              <a:rPr lang="en-US" sz="2000" b="1" dirty="0" smtClean="0">
                <a:solidFill>
                  <a:srgbClr val="FF00FF"/>
                </a:solidFill>
                <a:latin typeface="Consolas" pitchFamily="49" charset="0"/>
                <a:ea typeface="Roboto" pitchFamily="2" charset="0"/>
                <a:cs typeface="Consolas" pitchFamily="49" charset="0"/>
              </a:rPr>
              <a:t>_</a:t>
            </a:r>
            <a:r>
              <a:rPr lang="en-US" sz="2000" b="1" dirty="0" err="1" smtClean="0">
                <a:solidFill>
                  <a:schemeClr val="bg1"/>
                </a:solidFill>
                <a:latin typeface="Consolas" pitchFamily="49" charset="0"/>
                <a:ea typeface="Roboto" pitchFamily="2" charset="0"/>
                <a:cs typeface="Consolas" pitchFamily="49" charset="0"/>
              </a:rPr>
              <a:t>fontSize</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bool </a:t>
            </a:r>
            <a:r>
              <a:rPr lang="en-US" sz="2000" b="1" dirty="0" smtClean="0">
                <a:solidFill>
                  <a:srgbClr val="FF00FF"/>
                </a:solidFill>
                <a:latin typeface="Consolas" pitchFamily="49" charset="0"/>
                <a:ea typeface="Roboto" pitchFamily="2" charset="0"/>
                <a:cs typeface="Consolas" pitchFamily="49" charset="0"/>
              </a:rPr>
              <a:t>_</a:t>
            </a:r>
            <a:r>
              <a:rPr lang="en-US" sz="2000" b="1" dirty="0" err="1" smtClean="0">
                <a:solidFill>
                  <a:schemeClr val="bg1"/>
                </a:solidFill>
                <a:latin typeface="Consolas" pitchFamily="49" charset="0"/>
                <a:ea typeface="Roboto" pitchFamily="2" charset="0"/>
                <a:cs typeface="Consolas" pitchFamily="49" charset="0"/>
              </a:rPr>
              <a:t>isRunning</a:t>
            </a:r>
            <a:r>
              <a:rPr lang="en-US" sz="2000" b="1" dirty="0" smtClean="0">
                <a:solidFill>
                  <a:schemeClr val="bg1"/>
                </a:solidFill>
                <a:latin typeface="Consolas" pitchFamily="49" charset="0"/>
                <a:ea typeface="Roboto" pitchFamily="2" charset="0"/>
                <a:cs typeface="Consolas" pitchFamily="49" charset="0"/>
              </a:rPr>
              <a:t> = false;</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a:t>
            </a:r>
            <a:r>
              <a:rPr lang="en-US" sz="2000" b="1" dirty="0" err="1" smtClean="0">
                <a:solidFill>
                  <a:srgbClr val="00DB00"/>
                </a:solidFill>
                <a:latin typeface="Consolas" pitchFamily="49" charset="0"/>
                <a:ea typeface="Roboto" pitchFamily="2" charset="0"/>
                <a:cs typeface="Consolas" pitchFamily="49" charset="0"/>
              </a:rPr>
              <a:t>TimeSpan</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_</a:t>
            </a:r>
            <a:r>
              <a:rPr lang="en-US" sz="2000" b="1" dirty="0" err="1" smtClean="0">
                <a:solidFill>
                  <a:schemeClr val="bg1"/>
                </a:solidFill>
                <a:latin typeface="Consolas" pitchFamily="49" charset="0"/>
                <a:ea typeface="Roboto" pitchFamily="2" charset="0"/>
                <a:cs typeface="Consolas" pitchFamily="49" charset="0"/>
              </a:rPr>
              <a:t>timeLeft</a:t>
            </a:r>
            <a:r>
              <a:rPr lang="en-US" sz="2000" b="1" dirty="0" smtClean="0">
                <a:solidFill>
                  <a:schemeClr val="bg1"/>
                </a:solidFill>
                <a:latin typeface="Consolas" pitchFamily="49" charset="0"/>
                <a:ea typeface="Roboto" pitchFamily="2" charset="0"/>
                <a:cs typeface="Consolas" pitchFamily="49" charset="0"/>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9886820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940152"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Philo</a:t>
            </a:r>
          </a:p>
          <a:p>
            <a:pPr algn="ctr"/>
            <a:r>
              <a:rPr lang="en-US" sz="3200" dirty="0" err="1" smtClean="0">
                <a:latin typeface="Roboto" pitchFamily="2" charset="0"/>
                <a:ea typeface="Roboto" pitchFamily="2" charset="0"/>
              </a:rPr>
              <a:t>sophers</a:t>
            </a:r>
            <a:endParaRPr lang="de-DE" sz="3200" dirty="0">
              <a:latin typeface="Roboto" pitchFamily="2" charset="0"/>
              <a:ea typeface="Roboto" pitchFamily="2" charset="0"/>
            </a:endParaRPr>
          </a:p>
        </p:txBody>
      </p:sp>
      <p:sp>
        <p:nvSpPr>
          <p:cNvPr id="4" name="Rechteck 3"/>
          <p:cNvSpPr/>
          <p:nvPr/>
        </p:nvSpPr>
        <p:spPr>
          <a:xfrm>
            <a:off x="1619672"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boto" pitchFamily="2" charset="0"/>
                <a:ea typeface="Roboto" pitchFamily="2" charset="0"/>
              </a:rPr>
              <a:t>Hungarian</a:t>
            </a:r>
            <a:endParaRPr lang="de-DE" sz="2400" dirty="0">
              <a:latin typeface="Roboto" pitchFamily="2" charset="0"/>
              <a:ea typeface="Roboto" pitchFamily="2" charset="0"/>
            </a:endParaRPr>
          </a:p>
        </p:txBody>
      </p:sp>
      <p:sp>
        <p:nvSpPr>
          <p:cNvPr id="5" name="Rechteck 4"/>
          <p:cNvSpPr/>
          <p:nvPr/>
        </p:nvSpPr>
        <p:spPr>
          <a:xfrm>
            <a:off x="3779912" y="2492896"/>
            <a:ext cx="1800200" cy="1800200"/>
          </a:xfrm>
          <a:prstGeom prst="rect">
            <a:avLst/>
          </a:prstGeom>
          <a:solidFill>
            <a:srgbClr val="00B7FF"/>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Party Hats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359766622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for</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i = 0; i &lt; </a:t>
            </a:r>
            <a:r>
              <a:rPr lang="en-US" sz="2000" b="1" dirty="0" err="1" smtClean="0">
                <a:solidFill>
                  <a:schemeClr val="bg1"/>
                </a:solidFill>
                <a:latin typeface="Consolas" pitchFamily="49" charset="0"/>
                <a:ea typeface="Roboto" pitchFamily="2" charset="0"/>
                <a:cs typeface="Consolas" pitchFamily="49" charset="0"/>
              </a:rPr>
              <a:t>customers.Count</a:t>
            </a:r>
            <a:r>
              <a:rPr lang="en-US" sz="2000" b="1" dirty="0" smtClean="0">
                <a:solidFill>
                  <a:schemeClr val="bg1"/>
                </a:solidFill>
                <a:latin typeface="Consolas" pitchFamily="49" charset="0"/>
                <a:ea typeface="Roboto" pitchFamily="2" charset="0"/>
                <a:cs typeface="Consolas" pitchFamily="49" charset="0"/>
              </a:rPr>
              <a:t>; i++)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Customer </a:t>
            </a:r>
            <a:r>
              <a:rPr lang="en-US" sz="2000" b="1" dirty="0" err="1" smtClean="0">
                <a:solidFill>
                  <a:srgbClr val="FF00FF"/>
                </a:solidFill>
                <a:latin typeface="Consolas" pitchFamily="49" charset="0"/>
                <a:ea typeface="Roboto" pitchFamily="2" charset="0"/>
                <a:cs typeface="Consolas" pitchFamily="49" charset="0"/>
              </a:rPr>
              <a:t>theCustomer</a:t>
            </a:r>
            <a:r>
              <a:rPr lang="en-US" sz="2000" b="1" dirty="0" smtClean="0">
                <a:solidFill>
                  <a:schemeClr val="bg1"/>
                </a:solidFill>
                <a:latin typeface="Consolas" pitchFamily="49" charset="0"/>
                <a:ea typeface="Roboto" pitchFamily="2" charset="0"/>
                <a:cs typeface="Consolas" pitchFamily="49" charset="0"/>
              </a:rPr>
              <a:t> = customers[i];</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13496716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foreach</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latin typeface="Consolas" pitchFamily="49" charset="0"/>
                <a:ea typeface="Roboto" pitchFamily="2" charset="0"/>
                <a:cs typeface="Consolas" pitchFamily="49" charset="0"/>
              </a:rPr>
              <a:t>var</a:t>
            </a:r>
            <a:r>
              <a:rPr lang="en-US" sz="2000" b="1" dirty="0" smtClean="0">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customer</a:t>
            </a:r>
            <a:r>
              <a:rPr lang="en-US" sz="2000" b="1" dirty="0" smtClean="0">
                <a:latin typeface="Consolas" pitchFamily="49" charset="0"/>
                <a:ea typeface="Roboto" pitchFamily="2" charset="0"/>
                <a:cs typeface="Consolas" pitchFamily="49" charset="0"/>
              </a:rPr>
              <a:t> in </a:t>
            </a:r>
            <a:r>
              <a:rPr lang="en-US" sz="2000" b="1" dirty="0" smtClean="0">
                <a:solidFill>
                  <a:schemeClr val="bg1"/>
                </a:solidFill>
                <a:latin typeface="Consolas" pitchFamily="49" charset="0"/>
                <a:ea typeface="Roboto" pitchFamily="2" charset="0"/>
                <a:cs typeface="Consolas" pitchFamily="49" charset="0"/>
              </a:rPr>
              <a:t>customers)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99462278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MehrfachEn</a:t>
            </a:r>
            <a:endParaRPr lang="en-US" dirty="0"/>
          </a:p>
        </p:txBody>
      </p:sp>
      <p:sp>
        <p:nvSpPr>
          <p:cNvPr id="4" name="Textplatzhalter 3"/>
          <p:cNvSpPr>
            <a:spLocks noGrp="1"/>
          </p:cNvSpPr>
          <p:nvPr>
            <p:ph type="body" sz="quarter" idx="10"/>
          </p:nvPr>
        </p:nvSpPr>
        <p:spPr/>
        <p:txBody>
          <a:bodyPr/>
          <a:lstStyle/>
          <a:p>
            <a:r>
              <a:rPr lang="en-US" dirty="0" err="1" smtClean="0"/>
              <a:t>Hilfsmittel</a:t>
            </a:r>
            <a:r>
              <a:rPr lang="en-US" dirty="0" smtClean="0"/>
              <a:t> </a:t>
            </a:r>
            <a:r>
              <a:rPr lang="en-US" dirty="0" err="1" smtClean="0"/>
              <a:t>zur</a:t>
            </a:r>
            <a:endParaRPr lang="en-US" dirty="0"/>
          </a:p>
        </p:txBody>
      </p:sp>
      <p:sp>
        <p:nvSpPr>
          <p:cNvPr id="5" name="Textplatzhalter 4"/>
          <p:cNvSpPr>
            <a:spLocks noGrp="1"/>
          </p:cNvSpPr>
          <p:nvPr>
            <p:ph type="body" sz="quarter" idx="11"/>
          </p:nvPr>
        </p:nvSpPr>
        <p:spPr/>
        <p:txBody>
          <a:bodyPr/>
          <a:lstStyle/>
          <a:p>
            <a:r>
              <a:rPr lang="en-US" dirty="0" err="1" smtClean="0"/>
              <a:t>Vergabe</a:t>
            </a:r>
            <a:r>
              <a:rPr lang="en-US" dirty="0" smtClean="0"/>
              <a:t> des </a:t>
            </a:r>
            <a:r>
              <a:rPr lang="en-US" dirty="0" err="1" smtClean="0"/>
              <a:t>selben</a:t>
            </a:r>
            <a:r>
              <a:rPr lang="en-US" dirty="0" smtClean="0"/>
              <a:t> </a:t>
            </a:r>
            <a:r>
              <a:rPr lang="en-US" dirty="0" err="1" smtClean="0"/>
              <a:t>Namens</a:t>
            </a:r>
            <a:endParaRPr lang="en-US" dirty="0"/>
          </a:p>
        </p:txBody>
      </p:sp>
    </p:spTree>
    <p:extLst>
      <p:ext uri="{BB962C8B-B14F-4D97-AF65-F5344CB8AC3E}">
        <p14:creationId xmlns:p14="http://schemas.microsoft.com/office/powerpoint/2010/main" val="198063753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19900" dirty="0" smtClean="0"/>
              <a:t>my</a:t>
            </a:r>
            <a:endParaRPr lang="en-US" sz="19900" dirty="0"/>
          </a:p>
        </p:txBody>
      </p:sp>
    </p:spTree>
    <p:extLst>
      <p:ext uri="{BB962C8B-B14F-4D97-AF65-F5344CB8AC3E}">
        <p14:creationId xmlns:p14="http://schemas.microsoft.com/office/powerpoint/2010/main" val="138193724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19900" dirty="0" smtClean="0"/>
              <a:t>THE</a:t>
            </a:r>
            <a:endParaRPr lang="en-US" sz="19900" dirty="0"/>
          </a:p>
        </p:txBody>
      </p:sp>
    </p:spTree>
    <p:extLst>
      <p:ext uri="{BB962C8B-B14F-4D97-AF65-F5344CB8AC3E}">
        <p14:creationId xmlns:p14="http://schemas.microsoft.com/office/powerpoint/2010/main" val="366228848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19900" dirty="0" smtClean="0"/>
              <a:t>AN</a:t>
            </a:r>
            <a:endParaRPr lang="en-US" sz="19900" dirty="0"/>
          </a:p>
        </p:txBody>
      </p:sp>
    </p:spTree>
    <p:extLst>
      <p:ext uri="{BB962C8B-B14F-4D97-AF65-F5344CB8AC3E}">
        <p14:creationId xmlns:p14="http://schemas.microsoft.com/office/powerpoint/2010/main" val="255152780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19900" dirty="0" smtClean="0"/>
              <a:t>IT</a:t>
            </a:r>
            <a:endParaRPr lang="en-US" sz="19900" dirty="0"/>
          </a:p>
        </p:txBody>
      </p:sp>
    </p:spTree>
    <p:extLst>
      <p:ext uri="{BB962C8B-B14F-4D97-AF65-F5344CB8AC3E}">
        <p14:creationId xmlns:p14="http://schemas.microsoft.com/office/powerpoint/2010/main" val="263162703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940152"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Philo</a:t>
            </a:r>
          </a:p>
          <a:p>
            <a:pPr algn="ctr"/>
            <a:r>
              <a:rPr lang="en-US" sz="3200" dirty="0" err="1" smtClean="0">
                <a:latin typeface="Roboto" pitchFamily="2" charset="0"/>
                <a:ea typeface="Roboto" pitchFamily="2" charset="0"/>
              </a:rPr>
              <a:t>sophers</a:t>
            </a:r>
            <a:endParaRPr lang="de-DE" sz="3200" dirty="0">
              <a:latin typeface="Roboto" pitchFamily="2" charset="0"/>
              <a:ea typeface="Roboto" pitchFamily="2" charset="0"/>
            </a:endParaRPr>
          </a:p>
        </p:txBody>
      </p:sp>
      <p:sp>
        <p:nvSpPr>
          <p:cNvPr id="4" name="Rechteck 3"/>
          <p:cNvSpPr/>
          <p:nvPr/>
        </p:nvSpPr>
        <p:spPr>
          <a:xfrm>
            <a:off x="1619672"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boto" pitchFamily="2" charset="0"/>
                <a:ea typeface="Roboto" pitchFamily="2" charset="0"/>
              </a:rPr>
              <a:t>Hungarian</a:t>
            </a:r>
            <a:endParaRPr lang="de-DE" sz="2400" dirty="0">
              <a:latin typeface="Roboto" pitchFamily="2" charset="0"/>
              <a:ea typeface="Roboto" pitchFamily="2" charset="0"/>
            </a:endParaRPr>
          </a:p>
        </p:txBody>
      </p:sp>
      <p:sp>
        <p:nvSpPr>
          <p:cNvPr id="5" name="Rechteck 4"/>
          <p:cNvSpPr/>
          <p:nvPr/>
        </p:nvSpPr>
        <p:spPr>
          <a:xfrm>
            <a:off x="3779912"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Party Hats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267941832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sz="19900" dirty="0"/>
              <a:t>Data</a:t>
            </a:r>
            <a:br>
              <a:rPr lang="en-US" sz="19900" dirty="0"/>
            </a:br>
            <a:r>
              <a:rPr lang="en-US" sz="19900" dirty="0">
                <a:solidFill>
                  <a:srgbClr val="FF00FF"/>
                </a:solidFill>
              </a:rPr>
              <a:t>Info</a:t>
            </a:r>
          </a:p>
        </p:txBody>
      </p:sp>
    </p:spTree>
    <p:extLst>
      <p:ext uri="{BB962C8B-B14F-4D97-AF65-F5344CB8AC3E}">
        <p14:creationId xmlns:p14="http://schemas.microsoft.com/office/powerpoint/2010/main" val="19600729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smtClean="0"/>
              <a:t>Function</a:t>
            </a:r>
            <a:br>
              <a:rPr lang="en-US" sz="19900" dirty="0" smtClean="0"/>
            </a:br>
            <a:r>
              <a:rPr lang="en-US" sz="19900" dirty="0">
                <a:solidFill>
                  <a:srgbClr val="FF00FF"/>
                </a:solidFill>
              </a:rPr>
              <a:t>Process</a:t>
            </a:r>
            <a:endParaRPr lang="en-US" sz="19900" dirty="0"/>
          </a:p>
        </p:txBody>
      </p:sp>
    </p:spTree>
    <p:extLst>
      <p:ext uri="{BB962C8B-B14F-4D97-AF65-F5344CB8AC3E}">
        <p14:creationId xmlns:p14="http://schemas.microsoft.com/office/powerpoint/2010/main" val="70211229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sz="19900" dirty="0" smtClean="0"/>
              <a:t>System</a:t>
            </a:r>
            <a:br>
              <a:rPr lang="en-US" sz="19900" dirty="0" smtClean="0"/>
            </a:br>
            <a:r>
              <a:rPr lang="en-US" sz="19900" dirty="0" smtClean="0">
                <a:solidFill>
                  <a:srgbClr val="FF00FF"/>
                </a:solidFill>
              </a:rPr>
              <a:t>Model</a:t>
            </a:r>
            <a:endParaRPr lang="en-US" sz="19900" dirty="0">
              <a:solidFill>
                <a:srgbClr val="FF00FF"/>
              </a:solidFill>
            </a:endParaRPr>
          </a:p>
        </p:txBody>
      </p:sp>
    </p:spTree>
    <p:extLst>
      <p:ext uri="{BB962C8B-B14F-4D97-AF65-F5344CB8AC3E}">
        <p14:creationId xmlns:p14="http://schemas.microsoft.com/office/powerpoint/2010/main" val="317588810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788024"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Details</a:t>
            </a:r>
            <a:endParaRPr lang="de-DE" sz="3200" dirty="0">
              <a:latin typeface="Roboto" pitchFamily="2" charset="0"/>
              <a:ea typeface="Roboto" pitchFamily="2" charset="0"/>
            </a:endParaRPr>
          </a:p>
        </p:txBody>
      </p:sp>
      <p:sp>
        <p:nvSpPr>
          <p:cNvPr id="4" name="Rechteck 3"/>
          <p:cNvSpPr/>
          <p:nvPr/>
        </p:nvSpPr>
        <p:spPr>
          <a:xfrm>
            <a:off x="2555776" y="2492896"/>
            <a:ext cx="1800200" cy="1800200"/>
          </a:xfrm>
          <a:prstGeom prst="rect">
            <a:avLst/>
          </a:prstGeom>
          <a:solidFill>
            <a:srgbClr val="00DB00"/>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dirty="0" smtClean="0">
                <a:latin typeface="Roboto" pitchFamily="2" charset="0"/>
                <a:ea typeface="Roboto" pitchFamily="2" charset="0"/>
              </a:rPr>
              <a:t>Vanity</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378737491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solidFill>
                  <a:srgbClr val="00DB00"/>
                </a:solidFill>
              </a:rPr>
              <a:t>IMPORTANCE</a:t>
            </a:r>
            <a:endParaRPr lang="en-US" dirty="0">
              <a:solidFill>
                <a:srgbClr val="00DB00"/>
              </a:solidFill>
            </a:endParaRPr>
          </a:p>
        </p:txBody>
      </p:sp>
      <p:sp>
        <p:nvSpPr>
          <p:cNvPr id="4" name="Textplatzhalter 3"/>
          <p:cNvSpPr>
            <a:spLocks noGrp="1"/>
          </p:cNvSpPr>
          <p:nvPr>
            <p:ph type="body" sz="quarter" idx="10"/>
          </p:nvPr>
        </p:nvSpPr>
        <p:spPr/>
        <p:txBody>
          <a:bodyPr/>
          <a:lstStyle/>
          <a:p>
            <a:r>
              <a:rPr lang="en-US" dirty="0" err="1" smtClean="0"/>
              <a:t>Eitle</a:t>
            </a:r>
            <a:r>
              <a:rPr lang="en-US" dirty="0" smtClean="0"/>
              <a:t> </a:t>
            </a:r>
            <a:r>
              <a:rPr lang="en-US" dirty="0" err="1" smtClean="0"/>
              <a:t>Wichtigtuer</a:t>
            </a:r>
            <a:endParaRPr lang="en-US" dirty="0"/>
          </a:p>
        </p:txBody>
      </p:sp>
      <p:sp>
        <p:nvSpPr>
          <p:cNvPr id="5" name="Textplatzhalter 4"/>
          <p:cNvSpPr>
            <a:spLocks noGrp="1"/>
          </p:cNvSpPr>
          <p:nvPr>
            <p:ph type="body" sz="quarter" idx="11"/>
          </p:nvPr>
        </p:nvSpPr>
        <p:spPr/>
        <p:txBody>
          <a:bodyPr/>
          <a:lstStyle/>
          <a:p>
            <a:r>
              <a:rPr lang="en-US" dirty="0" err="1" smtClean="0"/>
              <a:t>Aufgeblasen</a:t>
            </a:r>
            <a:r>
              <a:rPr lang="en-US" dirty="0" smtClean="0"/>
              <a:t>!</a:t>
            </a:r>
            <a:endParaRPr lang="en-US" dirty="0"/>
          </a:p>
        </p:txBody>
      </p:sp>
    </p:spTree>
    <p:extLst>
      <p:ext uri="{BB962C8B-B14F-4D97-AF65-F5344CB8AC3E}">
        <p14:creationId xmlns:p14="http://schemas.microsoft.com/office/powerpoint/2010/main" val="264019916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a:solidFill>
                  <a:srgbClr val="00DB00"/>
                </a:solidFill>
              </a:rPr>
              <a:t>Flexible</a:t>
            </a:r>
            <a:br>
              <a:rPr lang="en-US" sz="19900" dirty="0">
                <a:solidFill>
                  <a:srgbClr val="00DB00"/>
                </a:solidFill>
              </a:rPr>
            </a:br>
            <a:r>
              <a:rPr lang="en-US" sz="19900" dirty="0">
                <a:solidFill>
                  <a:srgbClr val="FF7400"/>
                </a:solidFill>
              </a:rPr>
              <a:t>General</a:t>
            </a:r>
          </a:p>
        </p:txBody>
      </p:sp>
    </p:spTree>
    <p:extLst>
      <p:ext uri="{BB962C8B-B14F-4D97-AF65-F5344CB8AC3E}">
        <p14:creationId xmlns:p14="http://schemas.microsoft.com/office/powerpoint/2010/main" val="282574268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a:solidFill>
                  <a:srgbClr val="00DB00"/>
                </a:solidFill>
              </a:rPr>
              <a:t>Extended</a:t>
            </a:r>
            <a:br>
              <a:rPr lang="en-US" sz="19900" dirty="0">
                <a:solidFill>
                  <a:srgbClr val="00DB00"/>
                </a:solidFill>
              </a:rPr>
            </a:br>
            <a:r>
              <a:rPr lang="en-US" sz="19900" dirty="0">
                <a:solidFill>
                  <a:srgbClr val="FF7400"/>
                </a:solidFill>
              </a:rPr>
              <a:t>Super</a:t>
            </a:r>
          </a:p>
        </p:txBody>
      </p:sp>
    </p:spTree>
    <p:extLst>
      <p:ext uri="{BB962C8B-B14F-4D97-AF65-F5344CB8AC3E}">
        <p14:creationId xmlns:p14="http://schemas.microsoft.com/office/powerpoint/2010/main" val="267756863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smtClean="0">
                <a:solidFill>
                  <a:srgbClr val="00DB00"/>
                </a:solidFill>
              </a:rPr>
              <a:t>ABSTRACT</a:t>
            </a:r>
            <a:endParaRPr lang="en-US" sz="19900" dirty="0">
              <a:solidFill>
                <a:srgbClr val="00DB00"/>
              </a:solidFill>
            </a:endParaRPr>
          </a:p>
        </p:txBody>
      </p:sp>
    </p:spTree>
    <p:extLst>
      <p:ext uri="{BB962C8B-B14F-4D97-AF65-F5344CB8AC3E}">
        <p14:creationId xmlns:p14="http://schemas.microsoft.com/office/powerpoint/2010/main" val="286109726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latin typeface="Consolas" pitchFamily="49" charset="0"/>
                <a:ea typeface="Roboto" pitchFamily="2" charset="0"/>
                <a:cs typeface="Consolas" pitchFamily="49" charset="0"/>
              </a:rPr>
              <a:t>	public </a:t>
            </a:r>
            <a:r>
              <a:rPr lang="en-US" sz="2000" b="1" dirty="0">
                <a:latin typeface="Consolas" pitchFamily="49" charset="0"/>
                <a:ea typeface="Roboto" pitchFamily="2" charset="0"/>
                <a:cs typeface="Consolas" pitchFamily="49" charset="0"/>
              </a:rPr>
              <a:t>abstract class </a:t>
            </a:r>
            <a:r>
              <a:rPr lang="en-US" sz="2000" b="1" dirty="0" err="1">
                <a:solidFill>
                  <a:schemeClr val="bg1"/>
                </a:solidFill>
                <a:latin typeface="Consolas" pitchFamily="49" charset="0"/>
                <a:ea typeface="Roboto" pitchFamily="2" charset="0"/>
                <a:cs typeface="Consolas" pitchFamily="49" charset="0"/>
              </a:rPr>
              <a:t>AbstractTopLevelItem</a:t>
            </a:r>
            <a:r>
              <a:rPr lang="en-US" sz="2000" b="1" dirty="0">
                <a:solidFill>
                  <a:schemeClr val="bg1"/>
                </a:solidFill>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extends</a:t>
            </a:r>
            <a:r>
              <a:rPr lang="en-US" sz="2000" b="1" dirty="0" smtClean="0">
                <a:solidFill>
                  <a:schemeClr val="bg1"/>
                </a:solidFill>
                <a:latin typeface="Consolas" pitchFamily="49" charset="0"/>
                <a:ea typeface="Roboto" pitchFamily="2" charset="0"/>
                <a:cs typeface="Consolas" pitchFamily="49" charset="0"/>
              </a:rPr>
              <a:t> </a:t>
            </a:r>
            <a:r>
              <a:rPr lang="en-US" sz="2000" b="1" dirty="0" err="1">
                <a:solidFill>
                  <a:schemeClr val="bg1"/>
                </a:solidFill>
                <a:latin typeface="Consolas" pitchFamily="49" charset="0"/>
                <a:ea typeface="Roboto" pitchFamily="2" charset="0"/>
                <a:cs typeface="Consolas" pitchFamily="49" charset="0"/>
              </a:rPr>
              <a:t>AbstractItem</a:t>
            </a:r>
            <a:r>
              <a:rPr lang="en-US" sz="2000" b="1" dirty="0">
                <a:solidFill>
                  <a:schemeClr val="bg1"/>
                </a:solidFill>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implements</a:t>
            </a:r>
            <a:r>
              <a:rPr lang="en-US" sz="2000" b="1" dirty="0" smtClean="0">
                <a:solidFill>
                  <a:schemeClr val="bg1"/>
                </a:solidFill>
                <a:latin typeface="Consolas" pitchFamily="49" charset="0"/>
                <a:ea typeface="Roboto" pitchFamily="2" charset="0"/>
                <a:cs typeface="Consolas" pitchFamily="49" charset="0"/>
              </a:rPr>
              <a:t> </a:t>
            </a:r>
            <a:r>
              <a:rPr lang="en-US" sz="2000" b="1" dirty="0" err="1">
                <a:solidFill>
                  <a:schemeClr val="bg1"/>
                </a:solidFill>
                <a:latin typeface="Consolas" pitchFamily="49" charset="0"/>
                <a:ea typeface="Roboto" pitchFamily="2" charset="0"/>
                <a:cs typeface="Consolas" pitchFamily="49" charset="0"/>
              </a:rPr>
              <a:t>TopLevelItem</a:t>
            </a:r>
            <a:r>
              <a:rPr lang="en-US" sz="2000" b="1" dirty="0">
                <a:solidFill>
                  <a:schemeClr val="bg1"/>
                </a:solidFill>
                <a:latin typeface="Consolas" pitchFamily="49" charset="0"/>
                <a:ea typeface="Roboto" pitchFamily="2" charset="0"/>
                <a:cs typeface="Consolas" pitchFamily="49" charset="0"/>
              </a:rPr>
              <a:t>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97479968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solidFill>
                  <a:srgbClr val="00DB00"/>
                </a:solidFill>
              </a:rPr>
              <a:t>Simplicity</a:t>
            </a:r>
            <a:endParaRPr lang="en-US" dirty="0">
              <a:solidFill>
                <a:srgbClr val="00DB00"/>
              </a:solidFill>
            </a:endParaRPr>
          </a:p>
        </p:txBody>
      </p:sp>
      <p:sp>
        <p:nvSpPr>
          <p:cNvPr id="4" name="Textplatzhalter 3"/>
          <p:cNvSpPr>
            <a:spLocks noGrp="1"/>
          </p:cNvSpPr>
          <p:nvPr>
            <p:ph type="body" sz="quarter" idx="10"/>
          </p:nvPr>
        </p:nvSpPr>
        <p:spPr/>
        <p:txBody>
          <a:bodyPr/>
          <a:lstStyle/>
          <a:p>
            <a:r>
              <a:rPr lang="en-US" dirty="0" smtClean="0"/>
              <a:t>Die </a:t>
            </a:r>
            <a:r>
              <a:rPr lang="en-US" dirty="0" err="1" smtClean="0"/>
              <a:t>Schönheit</a:t>
            </a:r>
            <a:r>
              <a:rPr lang="en-US" dirty="0" smtClean="0"/>
              <a:t> </a:t>
            </a:r>
            <a:r>
              <a:rPr lang="en-US" dirty="0" err="1" smtClean="0"/>
              <a:t>liegt</a:t>
            </a:r>
            <a:endParaRPr lang="en-US" dirty="0"/>
          </a:p>
        </p:txBody>
      </p:sp>
      <p:sp>
        <p:nvSpPr>
          <p:cNvPr id="5" name="Textplatzhalter 4"/>
          <p:cNvSpPr>
            <a:spLocks noGrp="1"/>
          </p:cNvSpPr>
          <p:nvPr>
            <p:ph type="body" sz="quarter" idx="11"/>
          </p:nvPr>
        </p:nvSpPr>
        <p:spPr/>
        <p:txBody>
          <a:bodyPr/>
          <a:lstStyle/>
          <a:p>
            <a:r>
              <a:rPr lang="en-US" dirty="0" err="1" smtClean="0"/>
              <a:t>im</a:t>
            </a:r>
            <a:r>
              <a:rPr lang="en-US" dirty="0" smtClean="0"/>
              <a:t> </a:t>
            </a:r>
            <a:r>
              <a:rPr lang="en-US" dirty="0" err="1" smtClean="0"/>
              <a:t>Auge</a:t>
            </a:r>
            <a:r>
              <a:rPr lang="en-US" dirty="0" smtClean="0"/>
              <a:t> des </a:t>
            </a:r>
            <a:r>
              <a:rPr lang="en-US" dirty="0" err="1" smtClean="0"/>
              <a:t>Betrachters</a:t>
            </a:r>
            <a:endParaRPr lang="en-US" dirty="0"/>
          </a:p>
        </p:txBody>
      </p:sp>
    </p:spTree>
    <p:extLst>
      <p:ext uri="{BB962C8B-B14F-4D97-AF65-F5344CB8AC3E}">
        <p14:creationId xmlns:p14="http://schemas.microsoft.com/office/powerpoint/2010/main" val="20567861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a:solidFill>
                  <a:srgbClr val="FF7400"/>
                </a:solidFill>
              </a:rPr>
              <a:t>Basic</a:t>
            </a:r>
            <a:r>
              <a:rPr lang="en-US" sz="19900" dirty="0">
                <a:solidFill>
                  <a:srgbClr val="00DB00"/>
                </a:solidFill>
              </a:rPr>
              <a:t/>
            </a:r>
            <a:br>
              <a:rPr lang="en-US" sz="19900" dirty="0">
                <a:solidFill>
                  <a:srgbClr val="00DB00"/>
                </a:solidFill>
              </a:rPr>
            </a:br>
            <a:r>
              <a:rPr lang="en-US" sz="19900" dirty="0">
                <a:solidFill>
                  <a:srgbClr val="00DB00"/>
                </a:solidFill>
              </a:rPr>
              <a:t>Easy</a:t>
            </a:r>
          </a:p>
        </p:txBody>
      </p:sp>
    </p:spTree>
    <p:extLst>
      <p:ext uri="{BB962C8B-B14F-4D97-AF65-F5344CB8AC3E}">
        <p14:creationId xmlns:p14="http://schemas.microsoft.com/office/powerpoint/2010/main" val="1977531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Release-Reuse Equivalency Principle</a:t>
            </a:r>
            <a:endParaRPr lang="de-DE" sz="2000" dirty="0">
              <a:latin typeface="Roboto" pitchFamily="2"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smtClean="0">
                <a:solidFill>
                  <a:srgbClr val="FF7400"/>
                </a:solidFill>
              </a:rPr>
              <a:t>New</a:t>
            </a:r>
            <a:r>
              <a:rPr lang="en-US" sz="19900" dirty="0" smtClean="0">
                <a:solidFill>
                  <a:srgbClr val="00DB00"/>
                </a:solidFill>
              </a:rPr>
              <a:t/>
            </a:r>
            <a:br>
              <a:rPr lang="en-US" sz="19900" dirty="0" smtClean="0">
                <a:solidFill>
                  <a:srgbClr val="00DB00"/>
                </a:solidFill>
              </a:rPr>
            </a:br>
            <a:r>
              <a:rPr lang="en-US" sz="19900" dirty="0" smtClean="0">
                <a:solidFill>
                  <a:srgbClr val="00DB00"/>
                </a:solidFill>
              </a:rPr>
              <a:t>Special</a:t>
            </a:r>
            <a:endParaRPr lang="en-US" sz="19900" dirty="0">
              <a:solidFill>
                <a:srgbClr val="00DB00"/>
              </a:solidFill>
            </a:endParaRPr>
          </a:p>
        </p:txBody>
      </p:sp>
    </p:spTree>
    <p:extLst>
      <p:ext uri="{BB962C8B-B14F-4D97-AF65-F5344CB8AC3E}">
        <p14:creationId xmlns:p14="http://schemas.microsoft.com/office/powerpoint/2010/main" val="97618590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smtClean="0">
                <a:solidFill>
                  <a:srgbClr val="00DB00"/>
                </a:solidFill>
              </a:rPr>
              <a:t>Simple</a:t>
            </a:r>
            <a:endParaRPr lang="en-US" sz="19900" dirty="0">
              <a:solidFill>
                <a:srgbClr val="00DB00"/>
              </a:solidFill>
            </a:endParaRPr>
          </a:p>
        </p:txBody>
      </p:sp>
    </p:spTree>
    <p:extLst>
      <p:ext uri="{BB962C8B-B14F-4D97-AF65-F5344CB8AC3E}">
        <p14:creationId xmlns:p14="http://schemas.microsoft.com/office/powerpoint/2010/main" val="325388036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788024" y="2492896"/>
            <a:ext cx="1800200" cy="1800200"/>
          </a:xfrm>
          <a:prstGeom prst="rect">
            <a:avLst/>
          </a:prstGeom>
          <a:solidFill>
            <a:srgbClr val="FF74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Details</a:t>
            </a:r>
            <a:endParaRPr lang="de-DE" sz="3200" dirty="0">
              <a:latin typeface="Roboto" pitchFamily="2" charset="0"/>
              <a:ea typeface="Roboto" pitchFamily="2" charset="0"/>
            </a:endParaRPr>
          </a:p>
        </p:txBody>
      </p:sp>
      <p:sp>
        <p:nvSpPr>
          <p:cNvPr id="4" name="Rechteck 3"/>
          <p:cNvSpPr/>
          <p:nvPr/>
        </p:nvSpPr>
        <p:spPr>
          <a:xfrm>
            <a:off x="2555776" y="249289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dirty="0" smtClean="0">
                <a:latin typeface="Roboto" pitchFamily="2" charset="0"/>
                <a:ea typeface="Roboto" pitchFamily="2" charset="0"/>
              </a:rPr>
              <a:t>Vanity</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223106589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Shape</a:t>
            </a:r>
            <a:endParaRPr lang="en-US" dirty="0"/>
          </a:p>
        </p:txBody>
      </p:sp>
      <p:sp>
        <p:nvSpPr>
          <p:cNvPr id="4" name="Textplatzhalter 3"/>
          <p:cNvSpPr>
            <a:spLocks noGrp="1"/>
          </p:cNvSpPr>
          <p:nvPr>
            <p:ph type="body" sz="quarter" idx="10"/>
          </p:nvPr>
        </p:nvSpPr>
        <p:spPr/>
        <p:txBody>
          <a:bodyPr/>
          <a:lstStyle/>
          <a:p>
            <a:r>
              <a:rPr lang="en-US" dirty="0" err="1" smtClean="0"/>
              <a:t>Mit</a:t>
            </a:r>
            <a:r>
              <a:rPr lang="en-US" dirty="0" smtClean="0"/>
              <a:t> </a:t>
            </a:r>
            <a:r>
              <a:rPr lang="en-US" dirty="0" err="1" smtClean="0"/>
              <a:t>Förmchen</a:t>
            </a:r>
            <a:r>
              <a:rPr lang="en-US" dirty="0" smtClean="0"/>
              <a:t> </a:t>
            </a:r>
            <a:r>
              <a:rPr lang="en-US" dirty="0" err="1" smtClean="0"/>
              <a:t>spielen</a:t>
            </a:r>
            <a:r>
              <a:rPr lang="en-US" dirty="0" smtClean="0"/>
              <a:t>…</a:t>
            </a:r>
            <a:endParaRPr lang="en-US" dirty="0"/>
          </a:p>
        </p:txBody>
      </p:sp>
      <p:sp>
        <p:nvSpPr>
          <p:cNvPr id="5" name="Textplatzhalter 4"/>
          <p:cNvSpPr>
            <a:spLocks noGrp="1"/>
          </p:cNvSpPr>
          <p:nvPr>
            <p:ph type="body" sz="quarter" idx="11"/>
          </p:nvPr>
        </p:nvSpPr>
        <p:spPr/>
        <p:txBody>
          <a:bodyPr/>
          <a:lstStyle/>
          <a:p>
            <a:r>
              <a:rPr lang="en-US" dirty="0" smtClean="0"/>
              <a:t>Details</a:t>
            </a:r>
            <a:endParaRPr lang="en-US" dirty="0"/>
          </a:p>
        </p:txBody>
      </p:sp>
    </p:spTree>
    <p:extLst>
      <p:ext uri="{BB962C8B-B14F-4D97-AF65-F5344CB8AC3E}">
        <p14:creationId xmlns:p14="http://schemas.microsoft.com/office/powerpoint/2010/main" val="117781447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rPr>
              <a:t>List</a:t>
            </a:r>
            <a:br>
              <a:rPr lang="en-US" dirty="0" smtClean="0">
                <a:solidFill>
                  <a:srgbClr val="FF7400"/>
                </a:solidFill>
              </a:rPr>
            </a:br>
            <a:r>
              <a:rPr lang="en-US" dirty="0" smtClean="0">
                <a:solidFill>
                  <a:srgbClr val="FF7400"/>
                </a:solidFill>
              </a:rPr>
              <a:t>Query</a:t>
            </a:r>
            <a:br>
              <a:rPr lang="en-US" dirty="0" smtClean="0">
                <a:solidFill>
                  <a:srgbClr val="FF7400"/>
                </a:solidFill>
              </a:rPr>
            </a:br>
            <a:r>
              <a:rPr lang="en-US" dirty="0" smtClean="0">
                <a:solidFill>
                  <a:srgbClr val="FF7400"/>
                </a:solidFill>
              </a:rPr>
              <a:t>Array</a:t>
            </a:r>
            <a:br>
              <a:rPr lang="en-US" dirty="0" smtClean="0">
                <a:solidFill>
                  <a:srgbClr val="FF7400"/>
                </a:solidFill>
              </a:rPr>
            </a:br>
            <a:r>
              <a:rPr lang="en-US" dirty="0" smtClean="0">
                <a:solidFill>
                  <a:srgbClr val="FF7400"/>
                </a:solidFill>
              </a:rPr>
              <a:t>Dictionary</a:t>
            </a:r>
            <a:br>
              <a:rPr lang="en-US" dirty="0" smtClean="0">
                <a:solidFill>
                  <a:srgbClr val="FF7400"/>
                </a:solidFill>
              </a:rPr>
            </a:br>
            <a:r>
              <a:rPr lang="en-US" dirty="0" smtClean="0">
                <a:solidFill>
                  <a:srgbClr val="FF7400"/>
                </a:solidFill>
              </a:rPr>
              <a:t>VIEW</a:t>
            </a:r>
            <a:endParaRPr lang="en-US" dirty="0">
              <a:solidFill>
                <a:srgbClr val="FF7400"/>
              </a:solidFill>
            </a:endParaRPr>
          </a:p>
        </p:txBody>
      </p:sp>
    </p:spTree>
    <p:extLst>
      <p:ext uri="{BB962C8B-B14F-4D97-AF65-F5344CB8AC3E}">
        <p14:creationId xmlns:p14="http://schemas.microsoft.com/office/powerpoint/2010/main" val="227034417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BehaviorAL</a:t>
            </a:r>
            <a:endParaRPr lang="en-US" dirty="0"/>
          </a:p>
        </p:txBody>
      </p:sp>
      <p:sp>
        <p:nvSpPr>
          <p:cNvPr id="4" name="Textplatzhalter 3"/>
          <p:cNvSpPr>
            <a:spLocks noGrp="1"/>
          </p:cNvSpPr>
          <p:nvPr>
            <p:ph type="body" sz="quarter" idx="10"/>
          </p:nvPr>
        </p:nvSpPr>
        <p:spPr/>
        <p:txBody>
          <a:bodyPr/>
          <a:lstStyle/>
          <a:p>
            <a:r>
              <a:rPr lang="en-US" dirty="0" err="1" smtClean="0"/>
              <a:t>Benimm</a:t>
            </a:r>
            <a:r>
              <a:rPr lang="en-US" dirty="0" smtClean="0"/>
              <a:t> </a:t>
            </a:r>
            <a:r>
              <a:rPr lang="en-US" dirty="0" err="1" smtClean="0"/>
              <a:t>dich</a:t>
            </a:r>
            <a:r>
              <a:rPr lang="en-US" dirty="0" smtClean="0"/>
              <a:t>!</a:t>
            </a:r>
            <a:endParaRPr lang="en-US" dirty="0"/>
          </a:p>
        </p:txBody>
      </p:sp>
      <p:sp>
        <p:nvSpPr>
          <p:cNvPr id="5" name="Textplatzhalter 4"/>
          <p:cNvSpPr>
            <a:spLocks noGrp="1"/>
          </p:cNvSpPr>
          <p:nvPr>
            <p:ph type="body" sz="quarter" idx="11"/>
          </p:nvPr>
        </p:nvSpPr>
        <p:spPr/>
        <p:txBody>
          <a:bodyPr/>
          <a:lstStyle/>
          <a:p>
            <a:r>
              <a:rPr lang="en-US" dirty="0" smtClean="0"/>
              <a:t>Details</a:t>
            </a:r>
            <a:endParaRPr lang="en-US" dirty="0"/>
          </a:p>
        </p:txBody>
      </p:sp>
    </p:spTree>
    <p:extLst>
      <p:ext uri="{BB962C8B-B14F-4D97-AF65-F5344CB8AC3E}">
        <p14:creationId xmlns:p14="http://schemas.microsoft.com/office/powerpoint/2010/main" val="68661980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rPr>
              <a:t>Dynamic</a:t>
            </a:r>
            <a:br>
              <a:rPr lang="en-US" dirty="0" smtClean="0">
                <a:solidFill>
                  <a:srgbClr val="FF7400"/>
                </a:solidFill>
              </a:rPr>
            </a:br>
            <a:r>
              <a:rPr lang="en-US" dirty="0" smtClean="0">
                <a:solidFill>
                  <a:srgbClr val="FF7400"/>
                </a:solidFill>
              </a:rPr>
              <a:t>Lazy</a:t>
            </a:r>
            <a:br>
              <a:rPr lang="en-US" dirty="0" smtClean="0">
                <a:solidFill>
                  <a:srgbClr val="FF7400"/>
                </a:solidFill>
              </a:rPr>
            </a:br>
            <a:r>
              <a:rPr lang="en-US" dirty="0" smtClean="0">
                <a:solidFill>
                  <a:srgbClr val="FF7400"/>
                </a:solidFill>
              </a:rPr>
              <a:t>Local</a:t>
            </a:r>
            <a:br>
              <a:rPr lang="en-US" dirty="0" smtClean="0">
                <a:solidFill>
                  <a:srgbClr val="FF7400"/>
                </a:solidFill>
              </a:rPr>
            </a:br>
            <a:r>
              <a:rPr lang="en-US" dirty="0" smtClean="0">
                <a:solidFill>
                  <a:srgbClr val="FF7400"/>
                </a:solidFill>
              </a:rPr>
              <a:t>Constant</a:t>
            </a:r>
            <a:br>
              <a:rPr lang="en-US" dirty="0" smtClean="0">
                <a:solidFill>
                  <a:srgbClr val="FF7400"/>
                </a:solidFill>
              </a:rPr>
            </a:br>
            <a:r>
              <a:rPr lang="en-US" dirty="0" smtClean="0">
                <a:solidFill>
                  <a:srgbClr val="FF7400"/>
                </a:solidFill>
              </a:rPr>
              <a:t>Global</a:t>
            </a:r>
            <a:endParaRPr lang="en-US" dirty="0">
              <a:solidFill>
                <a:srgbClr val="FF7400"/>
              </a:solidFill>
            </a:endParaRPr>
          </a:p>
        </p:txBody>
      </p:sp>
    </p:spTree>
    <p:extLst>
      <p:ext uri="{BB962C8B-B14F-4D97-AF65-F5344CB8AC3E}">
        <p14:creationId xmlns:p14="http://schemas.microsoft.com/office/powerpoint/2010/main" val="123864474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Test</a:t>
            </a:r>
            <a:endParaRPr lang="en-US" dirty="0"/>
          </a:p>
        </p:txBody>
      </p:sp>
      <p:sp>
        <p:nvSpPr>
          <p:cNvPr id="4" name="Textplatzhalter 3"/>
          <p:cNvSpPr>
            <a:spLocks noGrp="1"/>
          </p:cNvSpPr>
          <p:nvPr>
            <p:ph type="body" sz="quarter" idx="10"/>
          </p:nvPr>
        </p:nvSpPr>
        <p:spPr/>
        <p:txBody>
          <a:bodyPr/>
          <a:lstStyle/>
          <a:p>
            <a:r>
              <a:rPr lang="en-US" dirty="0" err="1" smtClean="0"/>
              <a:t>Klappts</a:t>
            </a:r>
            <a:r>
              <a:rPr lang="en-US" dirty="0" smtClean="0"/>
              <a:t>?</a:t>
            </a:r>
            <a:endParaRPr lang="en-US" dirty="0"/>
          </a:p>
        </p:txBody>
      </p:sp>
      <p:sp>
        <p:nvSpPr>
          <p:cNvPr id="5" name="Textplatzhalter 4"/>
          <p:cNvSpPr>
            <a:spLocks noGrp="1"/>
          </p:cNvSpPr>
          <p:nvPr>
            <p:ph type="body" sz="quarter" idx="11"/>
          </p:nvPr>
        </p:nvSpPr>
        <p:spPr/>
        <p:txBody>
          <a:bodyPr/>
          <a:lstStyle/>
          <a:p>
            <a:r>
              <a:rPr lang="en-US" dirty="0" smtClean="0"/>
              <a:t>Details</a:t>
            </a:r>
            <a:endParaRPr lang="en-US" dirty="0"/>
          </a:p>
        </p:txBody>
      </p:sp>
    </p:spTree>
    <p:extLst>
      <p:ext uri="{BB962C8B-B14F-4D97-AF65-F5344CB8AC3E}">
        <p14:creationId xmlns:p14="http://schemas.microsoft.com/office/powerpoint/2010/main" val="296916156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solidFill>
                  <a:srgbClr val="FF7400"/>
                </a:solidFill>
              </a:rPr>
              <a:t>MOCK</a:t>
            </a:r>
            <a:br>
              <a:rPr lang="en-US" dirty="0" smtClean="0">
                <a:solidFill>
                  <a:srgbClr val="FF7400"/>
                </a:solidFill>
              </a:rPr>
            </a:br>
            <a:r>
              <a:rPr lang="en-US" dirty="0" smtClean="0">
                <a:solidFill>
                  <a:srgbClr val="FF7400"/>
                </a:solidFill>
              </a:rPr>
              <a:t>Stub</a:t>
            </a:r>
            <a:br>
              <a:rPr lang="en-US" dirty="0" smtClean="0">
                <a:solidFill>
                  <a:srgbClr val="FF7400"/>
                </a:solidFill>
              </a:rPr>
            </a:br>
            <a:r>
              <a:rPr lang="en-US" dirty="0" smtClean="0">
                <a:solidFill>
                  <a:srgbClr val="FF7400"/>
                </a:solidFill>
              </a:rPr>
              <a:t>Fake</a:t>
            </a:r>
            <a:endParaRPr lang="en-US" dirty="0">
              <a:solidFill>
                <a:srgbClr val="FF7400"/>
              </a:solidFill>
            </a:endParaRPr>
          </a:p>
        </p:txBody>
      </p:sp>
    </p:spTree>
    <p:extLst>
      <p:ext uri="{BB962C8B-B14F-4D97-AF65-F5344CB8AC3E}">
        <p14:creationId xmlns:p14="http://schemas.microsoft.com/office/powerpoint/2010/main" val="310569732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err="1" smtClean="0">
                <a:solidFill>
                  <a:srgbClr val="FF00FF"/>
                </a:solidFill>
              </a:rPr>
              <a:t>Dynamic</a:t>
            </a:r>
            <a:r>
              <a:rPr lang="en-US" dirty="0" err="1" smtClean="0">
                <a:solidFill>
                  <a:srgbClr val="FF7400"/>
                </a:solidFill>
              </a:rPr>
              <a:t>MOCK</a:t>
            </a:r>
            <a:r>
              <a:rPr lang="en-US" dirty="0" smtClean="0">
                <a:solidFill>
                  <a:srgbClr val="FF7400"/>
                </a:solidFill>
              </a:rPr>
              <a:t/>
            </a:r>
            <a:br>
              <a:rPr lang="en-US" dirty="0" smtClean="0">
                <a:solidFill>
                  <a:srgbClr val="FF7400"/>
                </a:solidFill>
              </a:rPr>
            </a:br>
            <a:r>
              <a:rPr lang="en-US" dirty="0" err="1" smtClean="0">
                <a:solidFill>
                  <a:srgbClr val="FF00FF"/>
                </a:solidFill>
              </a:rPr>
              <a:t>STrickt</a:t>
            </a:r>
            <a:r>
              <a:rPr lang="en-US" dirty="0" err="1" smtClean="0">
                <a:solidFill>
                  <a:srgbClr val="FF7400"/>
                </a:solidFill>
              </a:rPr>
              <a:t>mock</a:t>
            </a:r>
            <a:endParaRPr lang="en-US" dirty="0">
              <a:solidFill>
                <a:srgbClr val="FF7400"/>
              </a:solidFill>
            </a:endParaRPr>
          </a:p>
        </p:txBody>
      </p:sp>
    </p:spTree>
    <p:extLst>
      <p:ext uri="{BB962C8B-B14F-4D97-AF65-F5344CB8AC3E}">
        <p14:creationId xmlns:p14="http://schemas.microsoft.com/office/powerpoint/2010/main" val="24531447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rgbClr val="FF7400"/>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Mocks</a:t>
            </a:r>
            <a:endParaRPr lang="en-US" dirty="0"/>
          </a:p>
        </p:txBody>
      </p:sp>
      <p:sp>
        <p:nvSpPr>
          <p:cNvPr id="3" name="Textplatzhalter 2"/>
          <p:cNvSpPr>
            <a:spLocks noGrp="1"/>
          </p:cNvSpPr>
          <p:nvPr>
            <p:ph type="body" sz="quarter" idx="10"/>
          </p:nvPr>
        </p:nvSpPr>
        <p:spPr/>
        <p:txBody>
          <a:bodyPr/>
          <a:lstStyle/>
          <a:p>
            <a:endParaRPr lang="en-US" dirty="0"/>
          </a:p>
        </p:txBody>
      </p:sp>
      <p:sp>
        <p:nvSpPr>
          <p:cNvPr id="4" name="Textplatzhalter 3"/>
          <p:cNvSpPr>
            <a:spLocks noGrp="1"/>
          </p:cNvSpPr>
          <p:nvPr>
            <p:ph type="body" sz="quarter" idx="11"/>
          </p:nvPr>
        </p:nvSpPr>
        <p:spPr/>
        <p:txBody>
          <a:bodyPr/>
          <a:lstStyle/>
          <a:p>
            <a:r>
              <a:rPr lang="en-US" dirty="0" smtClean="0"/>
              <a:t>Sind </a:t>
            </a:r>
            <a:r>
              <a:rPr lang="en-US" dirty="0" err="1" smtClean="0"/>
              <a:t>keine</a:t>
            </a:r>
            <a:r>
              <a:rPr lang="en-US" dirty="0" smtClean="0"/>
              <a:t> Stubs.</a:t>
            </a:r>
            <a:endParaRPr lang="en-US" dirty="0"/>
          </a:p>
        </p:txBody>
      </p:sp>
    </p:spTree>
    <p:extLst>
      <p:ext uri="{BB962C8B-B14F-4D97-AF65-F5344CB8AC3E}">
        <p14:creationId xmlns:p14="http://schemas.microsoft.com/office/powerpoint/2010/main" val="401326232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stub</a:t>
            </a:r>
            <a:r>
              <a:rPr lang="en-US" sz="2000" b="1" dirty="0" err="1" smtClean="0">
                <a:solidFill>
                  <a:schemeClr val="bg1"/>
                </a:solidFill>
                <a:latin typeface="Consolas" pitchFamily="49" charset="0"/>
                <a:ea typeface="Roboto" pitchFamily="2" charset="0"/>
                <a:cs typeface="Consolas" pitchFamily="49" charset="0"/>
              </a:rPr>
              <a:t>UserRepository</a:t>
            </a: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rgbClr val="FF00FF"/>
                </a:solidFill>
                <a:latin typeface="Consolas" pitchFamily="49" charset="0"/>
                <a:ea typeface="Roboto" pitchFamily="2" charset="0"/>
                <a:cs typeface="Consolas" pitchFamily="49" charset="0"/>
              </a:rPr>
              <a:t>Mock</a:t>
            </a:r>
            <a:r>
              <a:rPr lang="en-US" sz="2000" b="1" dirty="0" err="1" smtClean="0">
                <a:solidFill>
                  <a:schemeClr val="bg1"/>
                </a:solidFill>
                <a:latin typeface="Consolas" pitchFamily="49" charset="0"/>
                <a:ea typeface="Roboto" pitchFamily="2" charset="0"/>
                <a:cs typeface="Consolas" pitchFamily="49" charset="0"/>
              </a:rPr>
              <a:t>Repository.Generate</a:t>
            </a:r>
            <a:r>
              <a:rPr lang="en-US" sz="2000" b="1" dirty="0" err="1" smtClean="0">
                <a:solidFill>
                  <a:srgbClr val="FF00FF"/>
                </a:solidFill>
                <a:latin typeface="Consolas" pitchFamily="49" charset="0"/>
                <a:ea typeface="Roboto" pitchFamily="2" charset="0"/>
                <a:cs typeface="Consolas" pitchFamily="49" charset="0"/>
              </a:rPr>
              <a:t>Stub</a:t>
            </a:r>
            <a:r>
              <a:rPr lang="en-US" sz="2000" b="1" dirty="0" smtClean="0">
                <a:solidFill>
                  <a:schemeClr val="bg1"/>
                </a:solidFill>
                <a:latin typeface="Consolas" pitchFamily="49" charset="0"/>
                <a:ea typeface="Roboto" pitchFamily="2" charset="0"/>
                <a:cs typeface="Consolas" pitchFamily="49" charset="0"/>
              </a:rPr>
              <a:t>&lt;</a:t>
            </a:r>
            <a:r>
              <a:rPr lang="en-US" sz="2000" b="1" dirty="0" err="1" smtClean="0">
                <a:solidFill>
                  <a:schemeClr val="bg1"/>
                </a:solidFill>
                <a:latin typeface="Consolas" pitchFamily="49" charset="0"/>
                <a:ea typeface="Roboto" pitchFamily="2" charset="0"/>
                <a:cs typeface="Consolas" pitchFamily="49" charset="0"/>
              </a:rPr>
              <a:t>IUserRepository</a:t>
            </a:r>
            <a:r>
              <a:rPr lang="en-US" sz="2000" b="1" dirty="0" smtClean="0">
                <a:solidFill>
                  <a:schemeClr val="bg1"/>
                </a:solidFill>
                <a:latin typeface="Consolas" pitchFamily="49" charset="0"/>
                <a:ea typeface="Roboto" pitchFamily="2" charset="0"/>
                <a:cs typeface="Consolas" pitchFamily="49" charset="0"/>
              </a:rPr>
              <a:t>&gt;();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stub</a:t>
            </a:r>
            <a:r>
              <a:rPr lang="en-US" sz="2000" b="1" dirty="0" err="1" smtClean="0">
                <a:solidFill>
                  <a:schemeClr val="bg1"/>
                </a:solidFill>
                <a:latin typeface="Consolas" pitchFamily="49" charset="0"/>
                <a:ea typeface="Roboto" pitchFamily="2" charset="0"/>
                <a:cs typeface="Consolas" pitchFamily="49" charset="0"/>
              </a:rPr>
              <a:t>UserRepository.</a:t>
            </a:r>
            <a:r>
              <a:rPr lang="en-US" sz="2000" b="1" dirty="0" err="1" smtClean="0">
                <a:solidFill>
                  <a:srgbClr val="FF00FF"/>
                </a:solidFill>
                <a:latin typeface="Consolas" pitchFamily="49" charset="0"/>
                <a:ea typeface="Roboto" pitchFamily="2" charset="0"/>
                <a:cs typeface="Consolas" pitchFamily="49" charset="0"/>
              </a:rPr>
              <a:t>Stub</a:t>
            </a:r>
            <a:r>
              <a:rPr lang="en-US" sz="2000" b="1" dirty="0" smtClean="0">
                <a:solidFill>
                  <a:schemeClr val="bg1"/>
                </a:solidFill>
                <a:latin typeface="Consolas" pitchFamily="49" charset="0"/>
                <a:ea typeface="Roboto" pitchFamily="2" charset="0"/>
                <a:cs typeface="Consolas" pitchFamily="49" charset="0"/>
              </a:rPr>
              <a:t>(x =&gt; 	</a:t>
            </a:r>
            <a:r>
              <a:rPr lang="en-US" sz="2000" b="1" dirty="0" err="1" smtClean="0">
                <a:solidFill>
                  <a:schemeClr val="bg1"/>
                </a:solidFill>
                <a:latin typeface="Consolas" pitchFamily="49" charset="0"/>
                <a:ea typeface="Roboto" pitchFamily="2" charset="0"/>
                <a:cs typeface="Consolas" pitchFamily="49" charset="0"/>
              </a:rPr>
              <a:t>x.GetUserByName</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chemeClr val="bg1"/>
                </a:solidFill>
                <a:latin typeface="Consolas" pitchFamily="49" charset="0"/>
                <a:ea typeface="Roboto" pitchFamily="2" charset="0"/>
                <a:cs typeface="Consolas" pitchFamily="49" charset="0"/>
              </a:rPr>
              <a:t>ayende</a:t>
            </a:r>
            <a:r>
              <a:rPr lang="en-US" sz="2000" b="1" dirty="0" smtClean="0">
                <a:solidFill>
                  <a:schemeClr val="bg1"/>
                </a:solidFill>
                <a:latin typeface="Consolas" pitchFamily="49" charset="0"/>
                <a:ea typeface="Roboto" pitchFamily="2" charset="0"/>
                <a:cs typeface="Consolas" pitchFamily="49" charset="0"/>
              </a:rPr>
              <a:t>")).Return(</a:t>
            </a:r>
            <a:r>
              <a:rPr lang="en-US" sz="2000" b="1" dirty="0" err="1" smtClean="0">
                <a:solidFill>
                  <a:schemeClr val="bg1"/>
                </a:solidFill>
                <a:latin typeface="Consolas" pitchFamily="49" charset="0"/>
                <a:ea typeface="Roboto" pitchFamily="2" charset="0"/>
                <a:cs typeface="Consolas" pitchFamily="49" charset="0"/>
              </a:rPr>
              <a:t>theUser</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38255327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2555776"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Roles</a:t>
            </a:r>
            <a:endParaRPr lang="de-DE" sz="32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Roboto" pitchFamily="2" charset="0"/>
                <a:ea typeface="Roboto" pitchFamily="2" charset="0"/>
              </a:rPr>
              <a:t>Patterns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220937728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a:xfrm>
            <a:off x="2555776"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Lazy</a:t>
            </a:r>
            <a:endParaRPr lang="de-DE" sz="2000" dirty="0">
              <a:latin typeface="Roboto" pitchFamily="2" charset="0"/>
              <a:ea typeface="Roboto" pitchFamily="2" charset="0"/>
            </a:endParaRPr>
          </a:p>
        </p:txBody>
      </p:sp>
      <p:sp>
        <p:nvSpPr>
          <p:cNvPr id="15" name="Rechteck 14"/>
          <p:cNvSpPr/>
          <p:nvPr/>
        </p:nvSpPr>
        <p:spPr>
          <a:xfrm>
            <a:off x="2555776" y="4725144"/>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Charity</a:t>
            </a:r>
            <a:endParaRPr lang="de-DE" sz="2000" dirty="0">
              <a:latin typeface="Roboto" pitchFamily="2" charset="0"/>
              <a:ea typeface="Roboto" pitchFamily="2" charset="0"/>
            </a:endParaRPr>
          </a:p>
        </p:txBody>
      </p:sp>
      <p:sp>
        <p:nvSpPr>
          <p:cNvPr id="16" name="Rechteck 15"/>
          <p:cNvSpPr/>
          <p:nvPr/>
        </p:nvSpPr>
        <p:spPr>
          <a:xfrm>
            <a:off x="2555776" y="260648"/>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Eager</a:t>
            </a:r>
            <a:endParaRPr lang="de-DE" sz="2000" dirty="0">
              <a:latin typeface="Roboto" pitchFamily="2" charset="0"/>
              <a:ea typeface="Roboto" pitchFamily="2" charset="0"/>
            </a:endParaRPr>
          </a:p>
        </p:txBody>
      </p:sp>
      <p:sp>
        <p:nvSpPr>
          <p:cNvPr id="21" name="Rechteck 20"/>
          <p:cNvSpPr/>
          <p:nvPr/>
        </p:nvSpPr>
        <p:spPr>
          <a:xfrm>
            <a:off x="4788024" y="4725144"/>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DDD</a:t>
            </a:r>
            <a:endParaRPr lang="de-DE" sz="2000" dirty="0">
              <a:latin typeface="Roboto" pitchFamily="2" charset="0"/>
              <a:ea typeface="Roboto" pitchFamily="2" charset="0"/>
            </a:endParaRPr>
          </a:p>
        </p:txBody>
      </p:sp>
      <p:sp>
        <p:nvSpPr>
          <p:cNvPr id="22" name="Rechteck 21"/>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err="1" smtClean="0">
                <a:latin typeface="Roboto" pitchFamily="2" charset="0"/>
                <a:ea typeface="Roboto" pitchFamily="2" charset="0"/>
              </a:rPr>
              <a:t>GoF</a:t>
            </a:r>
            <a:endParaRPr lang="de-DE" sz="2000" dirty="0">
              <a:latin typeface="Roboto" pitchFamily="2" charset="0"/>
              <a:ea typeface="Roboto" pitchFamily="2" charset="0"/>
            </a:endParaRPr>
          </a:p>
        </p:txBody>
      </p:sp>
      <p:sp>
        <p:nvSpPr>
          <p:cNvPr id="23" name="Rechteck 22"/>
          <p:cNvSpPr/>
          <p:nvPr/>
        </p:nvSpPr>
        <p:spPr>
          <a:xfrm>
            <a:off x="4788024" y="260648"/>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err="1" smtClean="0">
                <a:latin typeface="Roboto" pitchFamily="2" charset="0"/>
                <a:ea typeface="Roboto" pitchFamily="2" charset="0"/>
              </a:rPr>
              <a:t>PoEAA</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254475586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solidFill>
                  <a:srgbClr val="00B7FF"/>
                </a:solidFill>
              </a:rPr>
              <a:t>Eager Roles</a:t>
            </a:r>
            <a:endParaRPr lang="de-DE" dirty="0">
              <a:solidFill>
                <a:srgbClr val="00B7FF"/>
              </a:solidFill>
            </a:endParaRPr>
          </a:p>
        </p:txBody>
      </p:sp>
      <p:sp>
        <p:nvSpPr>
          <p:cNvPr id="4" name="Textplatzhalter 3"/>
          <p:cNvSpPr>
            <a:spLocks noGrp="1"/>
          </p:cNvSpPr>
          <p:nvPr>
            <p:ph type="body" sz="quarter" idx="10"/>
          </p:nvPr>
        </p:nvSpPr>
        <p:spPr/>
        <p:txBody>
          <a:bodyPr/>
          <a:lstStyle/>
          <a:p>
            <a:r>
              <a:rPr lang="de-DE" dirty="0" smtClean="0"/>
              <a:t>Übereifrig</a:t>
            </a:r>
            <a:endParaRPr lang="de-DE" dirty="0"/>
          </a:p>
        </p:txBody>
      </p:sp>
      <p:sp>
        <p:nvSpPr>
          <p:cNvPr id="5" name="Textplatzhalter 4"/>
          <p:cNvSpPr>
            <a:spLocks noGrp="1"/>
          </p:cNvSpPr>
          <p:nvPr>
            <p:ph type="body" sz="quarter" idx="11"/>
          </p:nvPr>
        </p:nvSpPr>
        <p:spPr/>
        <p:txBody>
          <a:bodyPr/>
          <a:lstStyle/>
          <a:p>
            <a:r>
              <a:rPr lang="en-US" dirty="0" err="1" smtClean="0"/>
              <a:t>Tausendsassa</a:t>
            </a:r>
            <a:endParaRPr lang="de-DE" dirty="0"/>
          </a:p>
        </p:txBody>
      </p:sp>
    </p:spTree>
    <p:extLst>
      <p:ext uri="{BB962C8B-B14F-4D97-AF65-F5344CB8AC3E}">
        <p14:creationId xmlns:p14="http://schemas.microsoft.com/office/powerpoint/2010/main" val="78666203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1520" y="1268760"/>
            <a:ext cx="8640960" cy="4320480"/>
          </a:xfrm>
        </p:spPr>
        <p:txBody>
          <a:bodyPr>
            <a:noAutofit/>
          </a:bodyPr>
          <a:lstStyle/>
          <a:p>
            <a:r>
              <a:rPr lang="de-DE" sz="16600" dirty="0" smtClean="0"/>
              <a:t>Provider</a:t>
            </a:r>
            <a:br>
              <a:rPr lang="de-DE" sz="16600" dirty="0" smtClean="0"/>
            </a:br>
            <a:r>
              <a:rPr lang="de-DE" sz="16600" dirty="0">
                <a:solidFill>
                  <a:srgbClr val="FF00FF"/>
                </a:solidFill>
              </a:rPr>
              <a:t>Agent</a:t>
            </a:r>
          </a:p>
        </p:txBody>
      </p:sp>
    </p:spTree>
    <p:extLst>
      <p:ext uri="{BB962C8B-B14F-4D97-AF65-F5344CB8AC3E}">
        <p14:creationId xmlns:p14="http://schemas.microsoft.com/office/powerpoint/2010/main" val="332210128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1520" y="1268760"/>
            <a:ext cx="8640960" cy="4320480"/>
          </a:xfrm>
        </p:spPr>
        <p:txBody>
          <a:bodyPr>
            <a:noAutofit/>
          </a:bodyPr>
          <a:lstStyle/>
          <a:p>
            <a:r>
              <a:rPr lang="de-DE" sz="16600" dirty="0" smtClean="0"/>
              <a:t>Dispatcher</a:t>
            </a:r>
            <a:br>
              <a:rPr lang="de-DE" sz="16600" dirty="0" smtClean="0"/>
            </a:br>
            <a:r>
              <a:rPr lang="de-DE" sz="16600" dirty="0">
                <a:solidFill>
                  <a:srgbClr val="FF00FF"/>
                </a:solidFill>
              </a:rPr>
              <a:t>Broker</a:t>
            </a:r>
          </a:p>
        </p:txBody>
      </p:sp>
    </p:spTree>
    <p:extLst>
      <p:ext uri="{BB962C8B-B14F-4D97-AF65-F5344CB8AC3E}">
        <p14:creationId xmlns:p14="http://schemas.microsoft.com/office/powerpoint/2010/main" val="417842346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1520" y="1268760"/>
            <a:ext cx="8640960" cy="4320480"/>
          </a:xfrm>
        </p:spPr>
        <p:txBody>
          <a:bodyPr>
            <a:noAutofit/>
          </a:bodyPr>
          <a:lstStyle/>
          <a:p>
            <a:r>
              <a:rPr lang="de-DE" sz="19900" dirty="0" smtClean="0"/>
              <a:t>MANAGER</a:t>
            </a:r>
            <a:endParaRPr lang="de-DE" sz="19900" dirty="0"/>
          </a:p>
        </p:txBody>
      </p:sp>
    </p:spTree>
    <p:extLst>
      <p:ext uri="{BB962C8B-B14F-4D97-AF65-F5344CB8AC3E}">
        <p14:creationId xmlns:p14="http://schemas.microsoft.com/office/powerpoint/2010/main" val="259230764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Prozeduraler</a:t>
            </a:r>
            <a:r>
              <a:rPr lang="de-DE" dirty="0" smtClean="0"/>
              <a:t> Code</a:t>
            </a:r>
            <a:br>
              <a:rPr lang="de-DE" dirty="0" smtClean="0"/>
            </a:br>
            <a:r>
              <a:rPr lang="de-DE" dirty="0" smtClean="0">
                <a:solidFill>
                  <a:srgbClr val="FF00FF"/>
                </a:solidFill>
              </a:rPr>
              <a:t>Große </a:t>
            </a:r>
            <a:r>
              <a:rPr lang="de-DE" dirty="0" err="1" smtClean="0"/>
              <a:t>klassen</a:t>
            </a:r>
            <a:endParaRPr lang="de-DE" dirty="0"/>
          </a:p>
        </p:txBody>
      </p:sp>
    </p:spTree>
    <p:extLst>
      <p:ext uri="{BB962C8B-B14F-4D97-AF65-F5344CB8AC3E}">
        <p14:creationId xmlns:p14="http://schemas.microsoft.com/office/powerpoint/2010/main" val="129054611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Schwer </a:t>
            </a:r>
            <a:r>
              <a:rPr lang="de-DE" dirty="0" err="1" smtClean="0">
                <a:solidFill>
                  <a:srgbClr val="FF00FF"/>
                </a:solidFill>
              </a:rPr>
              <a:t>Testbar</a:t>
            </a:r>
            <a:r>
              <a:rPr lang="de-DE" dirty="0" smtClean="0"/>
              <a:t/>
            </a:r>
            <a:br>
              <a:rPr lang="de-DE" dirty="0" smtClean="0"/>
            </a:br>
            <a:r>
              <a:rPr lang="de-DE" dirty="0" smtClean="0">
                <a:solidFill>
                  <a:srgbClr val="FF00FF"/>
                </a:solidFill>
              </a:rPr>
              <a:t>1000+</a:t>
            </a:r>
            <a:r>
              <a:rPr lang="de-DE" dirty="0"/>
              <a:t>Loc</a:t>
            </a:r>
          </a:p>
        </p:txBody>
      </p:sp>
    </p:spTree>
    <p:extLst>
      <p:ext uri="{BB962C8B-B14F-4D97-AF65-F5344CB8AC3E}">
        <p14:creationId xmlns:p14="http://schemas.microsoft.com/office/powerpoint/2010/main" val="38336489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rgbClr val="FF7400"/>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19900" dirty="0" smtClean="0">
                <a:ea typeface="Roboto" pitchFamily="2" charset="0"/>
              </a:rPr>
              <a:t>Jenkins</a:t>
            </a:r>
            <a:r>
              <a:rPr lang="de-DE" sz="1200" dirty="0" smtClean="0">
                <a:latin typeface="Roboto" pitchFamily="2" charset="0"/>
                <a:ea typeface="Roboto" pitchFamily="2" charset="0"/>
                <a:hlinkClick r:id="rId2"/>
              </a:rPr>
              <a:t/>
            </a:r>
            <a:br>
              <a:rPr lang="de-DE" sz="1200" dirty="0" smtClean="0">
                <a:latin typeface="Roboto" pitchFamily="2" charset="0"/>
                <a:ea typeface="Roboto" pitchFamily="2" charset="0"/>
                <a:hlinkClick r:id="rId2"/>
              </a:rPr>
            </a:br>
            <a:r>
              <a:rPr lang="de-DE" sz="1200" dirty="0" smtClean="0">
                <a:latin typeface="Roboto" pitchFamily="2" charset="0"/>
                <a:ea typeface="Roboto" pitchFamily="2" charset="0"/>
                <a:hlinkClick r:id="rId2"/>
              </a:rPr>
              <a:t/>
            </a:r>
            <a:br>
              <a:rPr lang="de-DE" sz="1200" dirty="0" smtClean="0">
                <a:latin typeface="Roboto" pitchFamily="2" charset="0"/>
                <a:ea typeface="Roboto" pitchFamily="2" charset="0"/>
                <a:hlinkClick r:id="rId2"/>
              </a:rPr>
            </a:br>
            <a:r>
              <a:rPr lang="de-DE" sz="1200" dirty="0" smtClean="0">
                <a:latin typeface="Roboto" pitchFamily="2" charset="0"/>
                <a:ea typeface="Roboto" pitchFamily="2" charset="0"/>
                <a:hlinkClick r:id="rId2"/>
              </a:rPr>
              <a:t>https</a:t>
            </a:r>
            <a:r>
              <a:rPr lang="de-DE" sz="1200" dirty="0">
                <a:latin typeface="Roboto" pitchFamily="2" charset="0"/>
                <a:ea typeface="Roboto" pitchFamily="2" charset="0"/>
                <a:hlinkClick r:id="rId2"/>
              </a:rPr>
              <a:t>://github.com/jenkinsci/jenkins/blob/master/core/src/main/java/jenkins/model/Jenkins.java</a:t>
            </a:r>
            <a:endParaRPr lang="de-DE" sz="1200" dirty="0">
              <a:latin typeface="Roboto" pitchFamily="2" charset="0"/>
              <a:ea typeface="Roboto" pitchFamily="2" charset="0"/>
            </a:endParaRPr>
          </a:p>
        </p:txBody>
      </p:sp>
    </p:spTree>
    <p:extLst>
      <p:ext uri="{BB962C8B-B14F-4D97-AF65-F5344CB8AC3E}">
        <p14:creationId xmlns:p14="http://schemas.microsoft.com/office/powerpoint/2010/main" val="142971978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solidFill>
                  <a:srgbClr val="00B7FF"/>
                </a:solidFill>
              </a:rPr>
              <a:t>Lazy Roles</a:t>
            </a:r>
            <a:endParaRPr lang="de-DE" dirty="0">
              <a:solidFill>
                <a:srgbClr val="00B7FF"/>
              </a:solidFill>
            </a:endParaRPr>
          </a:p>
        </p:txBody>
      </p:sp>
      <p:sp>
        <p:nvSpPr>
          <p:cNvPr id="4" name="Textplatzhalter 3"/>
          <p:cNvSpPr>
            <a:spLocks noGrp="1"/>
          </p:cNvSpPr>
          <p:nvPr>
            <p:ph type="body" sz="quarter" idx="10"/>
          </p:nvPr>
        </p:nvSpPr>
        <p:spPr/>
        <p:txBody>
          <a:bodyPr/>
          <a:lstStyle/>
          <a:p>
            <a:r>
              <a:rPr lang="de-DE" dirty="0" smtClean="0"/>
              <a:t>Faulpelze</a:t>
            </a:r>
            <a:endParaRPr lang="de-DE" dirty="0"/>
          </a:p>
        </p:txBody>
      </p:sp>
      <p:sp>
        <p:nvSpPr>
          <p:cNvPr id="5" name="Textplatzhalter 4"/>
          <p:cNvSpPr>
            <a:spLocks noGrp="1"/>
          </p:cNvSpPr>
          <p:nvPr>
            <p:ph type="body" sz="quarter" idx="11"/>
          </p:nvPr>
        </p:nvSpPr>
        <p:spPr/>
        <p:txBody>
          <a:bodyPr/>
          <a:lstStyle/>
          <a:p>
            <a:r>
              <a:rPr lang="en-US" dirty="0" err="1" smtClean="0"/>
              <a:t>Nicht</a:t>
            </a:r>
            <a:r>
              <a:rPr lang="en-US" dirty="0" smtClean="0"/>
              <a:t> </a:t>
            </a:r>
            <a:r>
              <a:rPr lang="en-US" dirty="0" err="1" smtClean="0"/>
              <a:t>meine</a:t>
            </a:r>
            <a:r>
              <a:rPr lang="en-US" dirty="0" smtClean="0"/>
              <a:t> </a:t>
            </a:r>
            <a:r>
              <a:rPr lang="en-US" dirty="0" err="1" smtClean="0"/>
              <a:t>Aufgabe</a:t>
            </a:r>
            <a:r>
              <a:rPr lang="en-US" dirty="0" smtClean="0"/>
              <a:t>!</a:t>
            </a:r>
            <a:endParaRPr lang="de-DE" dirty="0"/>
          </a:p>
        </p:txBody>
      </p:sp>
    </p:spTree>
    <p:extLst>
      <p:ext uri="{BB962C8B-B14F-4D97-AF65-F5344CB8AC3E}">
        <p14:creationId xmlns:p14="http://schemas.microsoft.com/office/powerpoint/2010/main" val="348383501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solidFill>
                  <a:srgbClr val="00B7FF"/>
                </a:solidFill>
              </a:rPr>
              <a:t>Nomina Agentis</a:t>
            </a:r>
            <a:endParaRPr lang="de-DE" sz="9600" dirty="0">
              <a:solidFill>
                <a:srgbClr val="00B7FF"/>
              </a:solidFill>
            </a:endParaRPr>
          </a:p>
        </p:txBody>
      </p:sp>
      <p:sp>
        <p:nvSpPr>
          <p:cNvPr id="5" name="Textplatzhalter 4"/>
          <p:cNvSpPr>
            <a:spLocks noGrp="1"/>
          </p:cNvSpPr>
          <p:nvPr>
            <p:ph type="body" sz="quarter" idx="11"/>
          </p:nvPr>
        </p:nvSpPr>
        <p:spPr>
          <a:xfrm>
            <a:off x="971600" y="3933056"/>
            <a:ext cx="7200850" cy="1800200"/>
          </a:xfrm>
        </p:spPr>
        <p:txBody>
          <a:bodyPr/>
          <a:lstStyle/>
          <a:p>
            <a:r>
              <a:rPr lang="de-DE" dirty="0" smtClean="0"/>
              <a:t>Von einem Verb </a:t>
            </a:r>
          </a:p>
          <a:p>
            <a:r>
              <a:rPr lang="de-DE" dirty="0" smtClean="0"/>
              <a:t>abgeleitetes Substantiv</a:t>
            </a:r>
            <a:endParaRPr lang="de-DE" dirty="0"/>
          </a:p>
        </p:txBody>
      </p:sp>
    </p:spTree>
    <p:extLst>
      <p:ext uri="{BB962C8B-B14F-4D97-AF65-F5344CB8AC3E}">
        <p14:creationId xmlns:p14="http://schemas.microsoft.com/office/powerpoint/2010/main" val="419665440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Derivations</a:t>
            </a:r>
            <a:r>
              <a:rPr lang="de-DE" dirty="0" smtClean="0">
                <a:solidFill>
                  <a:srgbClr val="FF00FF"/>
                </a:solidFill>
              </a:rPr>
              <a:t>morpheme</a:t>
            </a:r>
            <a:endParaRPr lang="de-DE" dirty="0">
              <a:solidFill>
                <a:srgbClr val="FF00FF"/>
              </a:solidFill>
            </a:endParaRPr>
          </a:p>
        </p:txBody>
      </p:sp>
    </p:spTree>
    <p:extLst>
      <p:ext uri="{BB962C8B-B14F-4D97-AF65-F5344CB8AC3E}">
        <p14:creationId xmlns:p14="http://schemas.microsoft.com/office/powerpoint/2010/main" val="402236115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-er</a:t>
            </a:r>
            <a:br>
              <a:rPr lang="de-DE" dirty="0" smtClean="0"/>
            </a:br>
            <a:r>
              <a:rPr lang="de-DE" dirty="0"/>
              <a:t/>
            </a:r>
            <a:br>
              <a:rPr lang="de-DE" dirty="0"/>
            </a:br>
            <a:r>
              <a:rPr lang="de-DE" dirty="0" smtClean="0"/>
              <a:t>-or</a:t>
            </a:r>
            <a:endParaRPr lang="de-DE" dirty="0">
              <a:solidFill>
                <a:srgbClr val="FF00FF"/>
              </a:solidFill>
            </a:endParaRPr>
          </a:p>
        </p:txBody>
      </p:sp>
    </p:spTree>
    <p:extLst>
      <p:ext uri="{BB962C8B-B14F-4D97-AF65-F5344CB8AC3E}">
        <p14:creationId xmlns:p14="http://schemas.microsoft.com/office/powerpoint/2010/main" val="165664560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de-DE" sz="13800" dirty="0" smtClean="0"/>
              <a:t>Formatter</a:t>
            </a:r>
            <a:br>
              <a:rPr lang="de-DE" sz="13800" dirty="0" smtClean="0"/>
            </a:br>
            <a:r>
              <a:rPr lang="de-DE" sz="13800" dirty="0" smtClean="0">
                <a:solidFill>
                  <a:srgbClr val="FF00FF"/>
                </a:solidFill>
              </a:rPr>
              <a:t>Transformer</a:t>
            </a:r>
            <a:endParaRPr lang="de-DE" sz="13800" dirty="0">
              <a:solidFill>
                <a:srgbClr val="FF00FF"/>
              </a:solidFill>
            </a:endParaRPr>
          </a:p>
        </p:txBody>
      </p:sp>
    </p:spTree>
    <p:extLst>
      <p:ext uri="{BB962C8B-B14F-4D97-AF65-F5344CB8AC3E}">
        <p14:creationId xmlns:p14="http://schemas.microsoft.com/office/powerpoint/2010/main" val="185758927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de-DE" sz="16600" dirty="0" smtClean="0"/>
              <a:t>Wrapper</a:t>
            </a:r>
            <a:br>
              <a:rPr lang="de-DE" sz="16600" dirty="0" smtClean="0"/>
            </a:br>
            <a:r>
              <a:rPr lang="de-DE" sz="16600" dirty="0" smtClean="0">
                <a:solidFill>
                  <a:srgbClr val="FF00FF"/>
                </a:solidFill>
              </a:rPr>
              <a:t>Mapper</a:t>
            </a:r>
            <a:endParaRPr lang="de-DE" sz="16600" dirty="0">
              <a:solidFill>
                <a:srgbClr val="FF00FF"/>
              </a:solidFill>
            </a:endParaRPr>
          </a:p>
        </p:txBody>
      </p:sp>
    </p:spTree>
    <p:extLst>
      <p:ext uri="{BB962C8B-B14F-4D97-AF65-F5344CB8AC3E}">
        <p14:creationId xmlns:p14="http://schemas.microsoft.com/office/powerpoint/2010/main" val="287379152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de-DE" sz="16600" dirty="0" smtClean="0"/>
              <a:t>Validator</a:t>
            </a:r>
            <a:endParaRPr lang="de-DE" sz="16600" dirty="0"/>
          </a:p>
        </p:txBody>
      </p:sp>
    </p:spTree>
    <p:extLst>
      <p:ext uri="{BB962C8B-B14F-4D97-AF65-F5344CB8AC3E}">
        <p14:creationId xmlns:p14="http://schemas.microsoft.com/office/powerpoint/2010/main" val="322860678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31840" y="1988840"/>
            <a:ext cx="5760640" cy="2880320"/>
          </a:xfrm>
        </p:spPr>
        <p:txBody>
          <a:bodyPr/>
          <a:lstStyle/>
          <a:p>
            <a:pPr algn="l"/>
            <a:r>
              <a:rPr lang="en-US" sz="16600" dirty="0" smtClean="0">
                <a:solidFill>
                  <a:srgbClr val="FF00FF"/>
                </a:solidFill>
              </a:rPr>
              <a:t>Charity</a:t>
            </a:r>
            <a:endParaRPr lang="en-US" sz="8000" dirty="0">
              <a:solidFill>
                <a:srgbClr val="FF00FF"/>
              </a:solidFill>
            </a:endParaRP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918350"/>
            <a:ext cx="2232248" cy="2208750"/>
          </a:xfrm>
          <a:prstGeom prst="rect">
            <a:avLst/>
          </a:prstGeom>
        </p:spPr>
      </p:pic>
    </p:spTree>
    <p:extLst>
      <p:ext uri="{BB962C8B-B14F-4D97-AF65-F5344CB8AC3E}">
        <p14:creationId xmlns:p14="http://schemas.microsoft.com/office/powerpoint/2010/main" val="206786541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de-DE" sz="16600" dirty="0" smtClean="0"/>
              <a:t>Utils</a:t>
            </a:r>
            <a:br>
              <a:rPr lang="de-DE" sz="16600" dirty="0" smtClean="0"/>
            </a:br>
            <a:r>
              <a:rPr lang="de-DE" sz="16600" dirty="0" smtClean="0">
                <a:solidFill>
                  <a:srgbClr val="FF00FF"/>
                </a:solidFill>
              </a:rPr>
              <a:t>Helper</a:t>
            </a:r>
            <a:endParaRPr lang="de-DE" sz="16600" dirty="0">
              <a:solidFill>
                <a:srgbClr val="FF00FF"/>
              </a:solidFill>
            </a:endParaRPr>
          </a:p>
        </p:txBody>
      </p:sp>
    </p:spTree>
    <p:extLst>
      <p:ext uri="{BB962C8B-B14F-4D97-AF65-F5344CB8AC3E}">
        <p14:creationId xmlns:p14="http://schemas.microsoft.com/office/powerpoint/2010/main" val="24541999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2" name="Rechteck 11"/>
          <p:cNvSpPr/>
          <p:nvPr/>
        </p:nvSpPr>
        <p:spPr>
          <a:xfrm>
            <a:off x="467544" y="4653136"/>
            <a:ext cx="1800200" cy="1800200"/>
          </a:xfrm>
          <a:prstGeom prst="rect">
            <a:avLst/>
          </a:prstGeom>
          <a:solidFill>
            <a:srgbClr val="FF7400"/>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“We </a:t>
            </a:r>
            <a:r>
              <a:rPr lang="en-US" sz="4400" dirty="0">
                <a:solidFill>
                  <a:schemeClr val="tx1">
                    <a:lumMod val="50000"/>
                    <a:lumOff val="50000"/>
                  </a:schemeClr>
                </a:solidFill>
                <a:latin typeface="Roboto" pitchFamily="2" charset="0"/>
                <a:ea typeface="Roboto" pitchFamily="2" charset="0"/>
              </a:rPr>
              <a:t>are blind to the</a:t>
            </a:r>
            <a:br>
              <a:rPr lang="en-US" sz="4400" dirty="0">
                <a:solidFill>
                  <a:schemeClr val="tx1">
                    <a:lumMod val="50000"/>
                    <a:lumOff val="50000"/>
                  </a:schemeClr>
                </a:solidFill>
                <a:latin typeface="Roboto" pitchFamily="2" charset="0"/>
                <a:ea typeface="Roboto" pitchFamily="2" charset="0"/>
              </a:rPr>
            </a:br>
            <a:r>
              <a:rPr lang="en-US" sz="4400" dirty="0">
                <a:solidFill>
                  <a:schemeClr val="tx1">
                    <a:lumMod val="50000"/>
                    <a:lumOff val="50000"/>
                  </a:schemeClr>
                </a:solidFill>
                <a:latin typeface="Roboto" pitchFamily="2" charset="0"/>
                <a:ea typeface="Roboto" pitchFamily="2" charset="0"/>
              </a:rPr>
              <a:t>World within us,</a:t>
            </a:r>
            <a:br>
              <a:rPr lang="en-US" sz="4400" dirty="0">
                <a:solidFill>
                  <a:schemeClr val="tx1">
                    <a:lumMod val="50000"/>
                    <a:lumOff val="50000"/>
                  </a:schemeClr>
                </a:solidFill>
                <a:latin typeface="Roboto" pitchFamily="2" charset="0"/>
                <a:ea typeface="Roboto" pitchFamily="2" charset="0"/>
              </a:rPr>
            </a:br>
            <a:r>
              <a:rPr lang="en-US" sz="4400" dirty="0">
                <a:solidFill>
                  <a:schemeClr val="tx1">
                    <a:lumMod val="50000"/>
                    <a:lumOff val="50000"/>
                  </a:schemeClr>
                </a:solidFill>
                <a:latin typeface="Roboto" pitchFamily="2" charset="0"/>
                <a:ea typeface="Roboto" pitchFamily="2" charset="0"/>
              </a:rPr>
              <a:t>Waiting to be </a:t>
            </a:r>
            <a:r>
              <a:rPr lang="en-US" sz="4400" dirty="0" smtClean="0">
                <a:solidFill>
                  <a:schemeClr val="tx1">
                    <a:lumMod val="50000"/>
                    <a:lumOff val="50000"/>
                  </a:schemeClr>
                </a:solidFill>
                <a:latin typeface="Roboto" pitchFamily="2" charset="0"/>
                <a:ea typeface="Roboto" pitchFamily="2" charset="0"/>
              </a:rPr>
              <a:t>born”</a:t>
            </a:r>
            <a:br>
              <a:rPr lang="en-US" sz="4400" dirty="0" smtClean="0">
                <a:solidFill>
                  <a:schemeClr val="tx1">
                    <a:lumMod val="50000"/>
                    <a:lumOff val="50000"/>
                  </a:schemeClr>
                </a:solidFill>
                <a:latin typeface="Roboto" pitchFamily="2" charset="0"/>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AT THE GATES </a:t>
            </a:r>
            <a:br>
              <a:rPr lang="en-US" sz="4400" dirty="0" smtClean="0">
                <a:solidFill>
                  <a:schemeClr val="tx1">
                    <a:lumMod val="75000"/>
                    <a:lumOff val="25000"/>
                  </a:schemeClr>
                </a:solidFill>
                <a:ea typeface="Roboto" pitchFamily="2" charset="0"/>
              </a:rPr>
            </a:br>
            <a:r>
              <a:rPr lang="en-US" sz="4400" dirty="0" smtClean="0">
                <a:solidFill>
                  <a:schemeClr val="tx1">
                    <a:lumMod val="75000"/>
                    <a:lumOff val="25000"/>
                  </a:schemeClr>
                </a:solidFill>
                <a:ea typeface="Roboto" pitchFamily="2" charset="0"/>
              </a:rPr>
              <a:t>Blinded By FEAR</a:t>
            </a:r>
            <a:endParaRPr lang="en-US" sz="2800" dirty="0">
              <a:solidFill>
                <a:schemeClr val="tx1">
                  <a:lumMod val="75000"/>
                  <a:lumOff val="25000"/>
                </a:schemeClr>
              </a:solidFill>
              <a:ea typeface="Roboto" pitchFamily="2" charset="0"/>
            </a:endParaRPr>
          </a:p>
        </p:txBody>
      </p:sp>
    </p:spTree>
    <p:extLst>
      <p:ext uri="{BB962C8B-B14F-4D97-AF65-F5344CB8AC3E}">
        <p14:creationId xmlns:p14="http://schemas.microsoft.com/office/powerpoint/2010/main" val="273399149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2555776"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Roles</a:t>
            </a:r>
            <a:endParaRPr lang="de-DE" sz="32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Roboto" pitchFamily="2" charset="0"/>
                <a:ea typeface="Roboto" pitchFamily="2" charset="0"/>
              </a:rPr>
              <a:t>Patterns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82140455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a:xfrm>
            <a:off x="2555776"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Lazy</a:t>
            </a:r>
            <a:endParaRPr lang="de-DE" sz="2000" dirty="0">
              <a:latin typeface="Roboto" pitchFamily="2" charset="0"/>
              <a:ea typeface="Roboto" pitchFamily="2" charset="0"/>
            </a:endParaRPr>
          </a:p>
        </p:txBody>
      </p:sp>
      <p:sp>
        <p:nvSpPr>
          <p:cNvPr id="15" name="Rechteck 14"/>
          <p:cNvSpPr/>
          <p:nvPr/>
        </p:nvSpPr>
        <p:spPr>
          <a:xfrm>
            <a:off x="2555776" y="4725144"/>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Charity</a:t>
            </a:r>
            <a:endParaRPr lang="de-DE" sz="2000" dirty="0">
              <a:latin typeface="Roboto" pitchFamily="2" charset="0"/>
              <a:ea typeface="Roboto" pitchFamily="2" charset="0"/>
            </a:endParaRPr>
          </a:p>
        </p:txBody>
      </p:sp>
      <p:sp>
        <p:nvSpPr>
          <p:cNvPr id="16" name="Rechteck 15"/>
          <p:cNvSpPr/>
          <p:nvPr/>
        </p:nvSpPr>
        <p:spPr>
          <a:xfrm>
            <a:off x="2555776" y="260648"/>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Eager</a:t>
            </a:r>
            <a:endParaRPr lang="de-DE" sz="2000" dirty="0">
              <a:latin typeface="Roboto" pitchFamily="2" charset="0"/>
              <a:ea typeface="Roboto" pitchFamily="2" charset="0"/>
            </a:endParaRPr>
          </a:p>
        </p:txBody>
      </p:sp>
      <p:sp>
        <p:nvSpPr>
          <p:cNvPr id="21" name="Rechteck 20"/>
          <p:cNvSpPr/>
          <p:nvPr/>
        </p:nvSpPr>
        <p:spPr>
          <a:xfrm>
            <a:off x="4788024" y="4725144"/>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DDD</a:t>
            </a:r>
            <a:endParaRPr lang="de-DE" sz="2000" dirty="0">
              <a:latin typeface="Roboto" pitchFamily="2" charset="0"/>
              <a:ea typeface="Roboto" pitchFamily="2" charset="0"/>
            </a:endParaRPr>
          </a:p>
        </p:txBody>
      </p:sp>
      <p:sp>
        <p:nvSpPr>
          <p:cNvPr id="22" name="Rechteck 21"/>
          <p:cNvSpPr/>
          <p:nvPr/>
        </p:nvSpPr>
        <p:spPr>
          <a:xfrm>
            <a:off x="4788024" y="2492896"/>
            <a:ext cx="1800200" cy="1800200"/>
          </a:xfrm>
          <a:prstGeom prst="rect">
            <a:avLst/>
          </a:prstGeom>
          <a:solidFill>
            <a:srgbClr val="FF00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err="1" smtClean="0">
                <a:latin typeface="Roboto" pitchFamily="2" charset="0"/>
                <a:ea typeface="Roboto" pitchFamily="2" charset="0"/>
              </a:rPr>
              <a:t>GoF</a:t>
            </a:r>
            <a:endParaRPr lang="de-DE" sz="2000" dirty="0">
              <a:latin typeface="Roboto" pitchFamily="2" charset="0"/>
              <a:ea typeface="Roboto" pitchFamily="2" charset="0"/>
            </a:endParaRPr>
          </a:p>
        </p:txBody>
      </p:sp>
      <p:sp>
        <p:nvSpPr>
          <p:cNvPr id="23" name="Rechteck 22"/>
          <p:cNvSpPr/>
          <p:nvPr/>
        </p:nvSpPr>
        <p:spPr>
          <a:xfrm>
            <a:off x="4788024" y="260648"/>
            <a:ext cx="1800200" cy="1800200"/>
          </a:xfrm>
          <a:prstGeom prst="rect">
            <a:avLst/>
          </a:prstGeom>
          <a:solidFill>
            <a:srgbClr val="FF00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err="1" smtClean="0">
                <a:latin typeface="Roboto" pitchFamily="2" charset="0"/>
                <a:ea typeface="Roboto" pitchFamily="2" charset="0"/>
              </a:rPr>
              <a:t>PoEAA</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129537874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FF00FF"/>
                </a:solidFill>
              </a:rPr>
              <a:t>Entwurfsmuster</a:t>
            </a:r>
            <a:endParaRPr lang="en-US" sz="9600" dirty="0">
              <a:solidFill>
                <a:srgbClr val="FF00FF"/>
              </a:solidFill>
            </a:endParaRPr>
          </a:p>
        </p:txBody>
      </p:sp>
      <p:sp>
        <p:nvSpPr>
          <p:cNvPr id="4" name="Textplatzhalter 3"/>
          <p:cNvSpPr>
            <a:spLocks noGrp="1"/>
          </p:cNvSpPr>
          <p:nvPr>
            <p:ph type="body" sz="quarter" idx="10"/>
          </p:nvPr>
        </p:nvSpPr>
        <p:spPr/>
        <p:txBody>
          <a:bodyPr/>
          <a:lstStyle/>
          <a:p>
            <a:r>
              <a:rPr lang="en-US" dirty="0" smtClean="0"/>
              <a:t>Design Patterns</a:t>
            </a:r>
            <a:endParaRPr lang="en-US" dirty="0"/>
          </a:p>
        </p:txBody>
      </p:sp>
      <p:sp>
        <p:nvSpPr>
          <p:cNvPr id="5" name="Textplatzhalter 4"/>
          <p:cNvSpPr>
            <a:spLocks noGrp="1"/>
          </p:cNvSpPr>
          <p:nvPr>
            <p:ph type="body" sz="quarter" idx="11"/>
          </p:nvPr>
        </p:nvSpPr>
        <p:spPr/>
        <p:txBody>
          <a:bodyPr/>
          <a:lstStyle/>
          <a:p>
            <a:r>
              <a:rPr lang="en-US" dirty="0" smtClean="0"/>
              <a:t>Sind </a:t>
            </a:r>
            <a:r>
              <a:rPr lang="en-US" dirty="0" err="1" smtClean="0"/>
              <a:t>keine</a:t>
            </a:r>
            <a:r>
              <a:rPr lang="en-US" dirty="0" smtClean="0"/>
              <a:t> </a:t>
            </a:r>
            <a:r>
              <a:rPr lang="en-US" dirty="0" err="1" smtClean="0"/>
              <a:t>Lösung</a:t>
            </a:r>
            <a:endParaRPr lang="en-US" dirty="0"/>
          </a:p>
        </p:txBody>
      </p:sp>
    </p:spTree>
    <p:extLst>
      <p:ext uri="{BB962C8B-B14F-4D97-AF65-F5344CB8AC3E}">
        <p14:creationId xmlns:p14="http://schemas.microsoft.com/office/powerpoint/2010/main" val="95255864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lstStyle/>
          <a:p>
            <a:r>
              <a:rPr lang="de-DE" dirty="0" smtClean="0"/>
              <a:t>Builder </a:t>
            </a:r>
            <a:br>
              <a:rPr lang="de-DE" dirty="0" smtClean="0"/>
            </a:br>
            <a:r>
              <a:rPr lang="de-DE" dirty="0" err="1" smtClean="0"/>
              <a:t>Facade</a:t>
            </a:r>
            <a:r>
              <a:rPr lang="de-DE" dirty="0" smtClean="0"/>
              <a:t/>
            </a:r>
            <a:br>
              <a:rPr lang="de-DE" dirty="0" smtClean="0"/>
            </a:br>
            <a:r>
              <a:rPr lang="de-DE" dirty="0" smtClean="0"/>
              <a:t>Strategy</a:t>
            </a:r>
            <a:br>
              <a:rPr lang="de-DE" dirty="0" smtClean="0"/>
            </a:br>
            <a:r>
              <a:rPr lang="de-DE" dirty="0" err="1" smtClean="0"/>
              <a:t>Decorator</a:t>
            </a:r>
            <a:endParaRPr lang="de-DE" dirty="0"/>
          </a:p>
        </p:txBody>
      </p:sp>
    </p:spTree>
    <p:extLst>
      <p:ext uri="{BB962C8B-B14F-4D97-AF65-F5344CB8AC3E}">
        <p14:creationId xmlns:p14="http://schemas.microsoft.com/office/powerpoint/2010/main" val="402405133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14900" dirty="0" smtClean="0"/>
              <a:t>Singleton</a:t>
            </a:r>
            <a:endParaRPr lang="de-DE" sz="14900" dirty="0"/>
          </a:p>
        </p:txBody>
      </p:sp>
    </p:spTree>
    <p:extLst>
      <p:ext uri="{BB962C8B-B14F-4D97-AF65-F5344CB8AC3E}">
        <p14:creationId xmlns:p14="http://schemas.microsoft.com/office/powerpoint/2010/main" val="290998759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instance </a:t>
            </a:r>
            <a:r>
              <a:rPr lang="en-US" sz="2000" b="1" dirty="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ConnectionSingleton.</a:t>
            </a:r>
            <a:r>
              <a:rPr lang="en-US" sz="2000" b="1" dirty="0" err="1" smtClean="0">
                <a:solidFill>
                  <a:srgbClr val="FF00FF"/>
                </a:solidFill>
                <a:latin typeface="Consolas" pitchFamily="49" charset="0"/>
                <a:ea typeface="Roboto" pitchFamily="2" charset="0"/>
                <a:cs typeface="Consolas" pitchFamily="49" charset="0"/>
              </a:rPr>
              <a:t>Instance</a:t>
            </a:r>
            <a:r>
              <a:rPr lang="en-US" sz="2000" b="1" dirty="0" smtClean="0">
                <a:solidFill>
                  <a:schemeClr val="bg1"/>
                </a:solidFill>
                <a:latin typeface="Consolas" pitchFamily="49" charset="0"/>
                <a:ea typeface="Roboto" pitchFamily="2" charset="0"/>
                <a:cs typeface="Consolas" pitchFamily="49" charset="0"/>
              </a:rPr>
              <a:t>;</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endParaRPr lang="en-US" sz="20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57198435"/>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latin typeface="Consolas" pitchFamily="49" charset="0"/>
                <a:ea typeface="Roboto" pitchFamily="2" charset="0"/>
                <a:cs typeface="Consolas" pitchFamily="49" charset="0"/>
              </a:rPr>
              <a:t>public </a:t>
            </a:r>
            <a:r>
              <a:rPr lang="en-US" sz="2000" b="1" dirty="0">
                <a:latin typeface="Consolas" pitchFamily="49" charset="0"/>
                <a:ea typeface="Roboto" pitchFamily="2" charset="0"/>
                <a:cs typeface="Consolas" pitchFamily="49" charset="0"/>
              </a:rPr>
              <a:t>static </a:t>
            </a:r>
            <a:r>
              <a:rPr lang="en-US" sz="2000" b="1" dirty="0">
                <a:solidFill>
                  <a:schemeClr val="bg1"/>
                </a:solidFill>
                <a:latin typeface="Consolas" pitchFamily="49" charset="0"/>
                <a:ea typeface="Roboto" pitchFamily="2" charset="0"/>
                <a:cs typeface="Consolas" pitchFamily="49" charset="0"/>
              </a:rPr>
              <a:t>DatabaseConnection</a:t>
            </a:r>
            <a:r>
              <a:rPr lang="en-US" sz="2000" b="1" dirty="0">
                <a:solidFill>
                  <a:srgbClr val="FF00FF"/>
                </a:solidFill>
                <a:latin typeface="Consolas" pitchFamily="49" charset="0"/>
                <a:ea typeface="Roboto" pitchFamily="2" charset="0"/>
                <a:cs typeface="Consolas" pitchFamily="49" charset="0"/>
              </a:rPr>
              <a:t>Singleton</a:t>
            </a:r>
            <a:r>
              <a:rPr lang="en-US" sz="2000" b="1" dirty="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GetInstance</a:t>
            </a:r>
            <a:r>
              <a:rPr lang="en-US" sz="2000" b="1" dirty="0" smtClean="0">
                <a:solidFill>
                  <a:schemeClr val="bg1"/>
                </a:solidFill>
                <a:latin typeface="Consolas" pitchFamily="49" charset="0"/>
                <a:ea typeface="Roboto" pitchFamily="2" charset="0"/>
                <a:cs typeface="Consolas" pitchFamily="49" charset="0"/>
              </a:rPr>
              <a:t>()</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a:solidFill>
                  <a:schemeClr val="bg1"/>
                </a:solidFill>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a:solidFill>
                  <a:schemeClr val="bg1"/>
                </a:solidFill>
                <a:latin typeface="Consolas" pitchFamily="49" charset="0"/>
                <a:ea typeface="Roboto" pitchFamily="2" charset="0"/>
                <a:cs typeface="Consolas" pitchFamily="49" charset="0"/>
              </a:rPr>
              <a:t>_instance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(_</a:t>
            </a:r>
            <a:r>
              <a:rPr lang="en-US" sz="2000" b="1" dirty="0">
                <a:solidFill>
                  <a:schemeClr val="bg1"/>
                </a:solidFill>
                <a:latin typeface="Consolas" pitchFamily="49" charset="0"/>
                <a:ea typeface="Roboto" pitchFamily="2" charset="0"/>
                <a:cs typeface="Consolas" pitchFamily="49" charset="0"/>
              </a:rPr>
              <a:t>instance = </a:t>
            </a:r>
            <a:r>
              <a:rPr lang="en-US" sz="2000" b="1" dirty="0" smtClean="0">
                <a:latin typeface="Consolas" pitchFamily="49" charset="0"/>
                <a:ea typeface="Roboto" pitchFamily="2" charset="0"/>
                <a:cs typeface="Consolas" pitchFamily="49" charset="0"/>
              </a:rPr>
              <a:t>new</a:t>
            </a:r>
            <a:r>
              <a:rPr lang="en-US" sz="2000" b="1" dirty="0" smtClean="0">
                <a:solidFill>
                  <a:schemeClr val="bg1"/>
                </a:solidFill>
                <a:latin typeface="Consolas" pitchFamily="49" charset="0"/>
                <a:ea typeface="Roboto" pitchFamily="2" charset="0"/>
                <a:cs typeface="Consolas" pitchFamily="49" charset="0"/>
              </a:rPr>
              <a:t> DatabaseConnection</a:t>
            </a:r>
            <a:r>
              <a:rPr lang="en-US" sz="2000" b="1" dirty="0" smtClean="0">
                <a:solidFill>
                  <a:srgbClr val="FF00FF"/>
                </a:solidFill>
                <a:latin typeface="Consolas" pitchFamily="49" charset="0"/>
                <a:ea typeface="Roboto" pitchFamily="2" charset="0"/>
                <a:cs typeface="Consolas" pitchFamily="49" charset="0"/>
              </a:rPr>
              <a:t>Singleton</a:t>
            </a:r>
            <a:r>
              <a:rPr lang="en-US" sz="2000" b="1" dirty="0" smtClean="0">
                <a:solidFill>
                  <a:schemeClr val="bg1"/>
                </a:solidFill>
                <a:latin typeface="Consolas" pitchFamily="49" charset="0"/>
                <a:ea typeface="Roboto" pitchFamily="2" charset="0"/>
                <a:cs typeface="Consolas" pitchFamily="49" charset="0"/>
              </a:rPr>
              <a:t>());</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76372461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New, Delete?</a:t>
            </a:r>
            <a:br>
              <a:rPr lang="en-US" dirty="0" smtClean="0"/>
            </a:br>
            <a:r>
              <a:rPr lang="en-US" dirty="0"/>
              <a:t/>
            </a:r>
            <a:br>
              <a:rPr lang="en-US" dirty="0"/>
            </a:br>
            <a:r>
              <a:rPr lang="en-US" dirty="0" err="1" smtClean="0"/>
              <a:t>Kann</a:t>
            </a:r>
            <a:r>
              <a:rPr lang="en-US" dirty="0" smtClean="0"/>
              <a:t> das </a:t>
            </a:r>
            <a:r>
              <a:rPr lang="en-US" dirty="0" err="1" smtClean="0"/>
              <a:t>nicht</a:t>
            </a:r>
            <a:r>
              <a:rPr lang="en-US" dirty="0" smtClean="0"/>
              <a:t> die Runtime </a:t>
            </a:r>
            <a:r>
              <a:rPr lang="en-US" dirty="0" err="1" smtClean="0"/>
              <a:t>machen</a:t>
            </a:r>
            <a:r>
              <a:rPr lang="en-US" dirty="0"/>
              <a:t>?</a:t>
            </a:r>
            <a:endParaRPr lang="de-DE" dirty="0"/>
          </a:p>
        </p:txBody>
      </p:sp>
    </p:spTree>
    <p:extLst>
      <p:ext uri="{BB962C8B-B14F-4D97-AF65-F5344CB8AC3E}">
        <p14:creationId xmlns:p14="http://schemas.microsoft.com/office/powerpoint/2010/main" val="130421940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instance </a:t>
            </a:r>
            <a:r>
              <a:rPr lang="en-US" sz="2000" b="1" dirty="0">
                <a:solidFill>
                  <a:schemeClr val="bg1"/>
                </a:solidFill>
                <a:latin typeface="Consolas" pitchFamily="49" charset="0"/>
                <a:ea typeface="Roboto" pitchFamily="2" charset="0"/>
                <a:cs typeface="Consolas" pitchFamily="49" charset="0"/>
              </a:rPr>
              <a:t>= </a:t>
            </a:r>
            <a:r>
              <a:rPr lang="en-US" sz="2000" b="1" dirty="0" err="1">
                <a:solidFill>
                  <a:srgbClr val="FF00FF"/>
                </a:solidFill>
                <a:latin typeface="Consolas" pitchFamily="49" charset="0"/>
                <a:ea typeface="Roboto" pitchFamily="2" charset="0"/>
                <a:cs typeface="Consolas" pitchFamily="49" charset="0"/>
              </a:rPr>
              <a:t>Only</a:t>
            </a:r>
            <a:r>
              <a:rPr lang="en-US" sz="2000" b="1" dirty="0" err="1">
                <a:solidFill>
                  <a:schemeClr val="bg1"/>
                </a:solidFill>
                <a:latin typeface="Consolas" pitchFamily="49" charset="0"/>
                <a:ea typeface="Roboto" pitchFamily="2" charset="0"/>
                <a:cs typeface="Consolas" pitchFamily="49" charset="0"/>
              </a:rPr>
              <a:t>.</a:t>
            </a:r>
            <a:r>
              <a:rPr lang="en-US" sz="2000" b="1" dirty="0" err="1">
                <a:solidFill>
                  <a:srgbClr val="FF00FF"/>
                </a:solidFill>
                <a:latin typeface="Consolas" pitchFamily="49" charset="0"/>
                <a:ea typeface="Roboto" pitchFamily="2" charset="0"/>
                <a:cs typeface="Consolas" pitchFamily="49" charset="0"/>
              </a:rPr>
              <a:t>One</a:t>
            </a:r>
            <a:r>
              <a:rPr lang="en-US" sz="2000" b="1" dirty="0">
                <a:solidFill>
                  <a:schemeClr val="bg1"/>
                </a:solidFill>
                <a:latin typeface="Consolas" pitchFamily="49" charset="0"/>
                <a:ea typeface="Roboto" pitchFamily="2" charset="0"/>
                <a:cs typeface="Consolas" pitchFamily="49" charset="0"/>
              </a:rPr>
              <a:t>&lt;</a:t>
            </a:r>
            <a:r>
              <a:rPr lang="en-US" sz="2000" b="1" dirty="0" err="1">
                <a:solidFill>
                  <a:srgbClr val="FF00FF"/>
                </a:solidFill>
                <a:latin typeface="Consolas" pitchFamily="49" charset="0"/>
                <a:ea typeface="Roboto" pitchFamily="2" charset="0"/>
                <a:cs typeface="Consolas" pitchFamily="49" charset="0"/>
              </a:rPr>
              <a:t>DatabaseConnection</a:t>
            </a:r>
            <a:r>
              <a:rPr lang="en-US" sz="2000" b="1" dirty="0" smtClean="0">
                <a:solidFill>
                  <a:schemeClr val="bg1"/>
                </a:solidFill>
                <a:latin typeface="Consolas" pitchFamily="49" charset="0"/>
                <a:ea typeface="Roboto" pitchFamily="2" charset="0"/>
                <a:cs typeface="Consolas" pitchFamily="49" charset="0"/>
              </a:rPr>
              <a:t>&gt;();</a:t>
            </a:r>
          </a:p>
        </p:txBody>
      </p:sp>
    </p:spTree>
    <p:extLst>
      <p:ext uri="{BB962C8B-B14F-4D97-AF65-F5344CB8AC3E}">
        <p14:creationId xmlns:p14="http://schemas.microsoft.com/office/powerpoint/2010/main" val="28333481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annes Hofmeister\Desktop\riverglide_logo.png"/>
          <p:cNvPicPr>
            <a:picLocks noChangeAspect="1" noChangeArrowheads="1"/>
          </p:cNvPicPr>
          <p:nvPr/>
        </p:nvPicPr>
        <p:blipFill>
          <a:blip r:embed="rId2" cstate="print"/>
          <a:srcRect/>
          <a:stretch>
            <a:fillRect/>
          </a:stretch>
        </p:blipFill>
        <p:spPr bwMode="auto">
          <a:xfrm>
            <a:off x="539552" y="548680"/>
            <a:ext cx="3816424" cy="956521"/>
          </a:xfrm>
          <a:prstGeom prst="rect">
            <a:avLst/>
          </a:prstGeom>
          <a:noFill/>
        </p:spPr>
      </p:pic>
      <p:sp>
        <p:nvSpPr>
          <p:cNvPr id="10" name="Textfeld 9"/>
          <p:cNvSpPr txBox="1"/>
          <p:nvPr/>
        </p:nvSpPr>
        <p:spPr>
          <a:xfrm>
            <a:off x="5148064" y="764704"/>
            <a:ext cx="3024336" cy="523220"/>
          </a:xfrm>
          <a:prstGeom prst="rect">
            <a:avLst/>
          </a:prstGeom>
          <a:noFill/>
        </p:spPr>
        <p:txBody>
          <a:bodyPr wrap="square" rtlCol="0">
            <a:spAutoFit/>
          </a:bodyPr>
          <a:lstStyle/>
          <a:p>
            <a:pPr algn="r"/>
            <a:r>
              <a:rPr lang="en-US" sz="2800" b="1" dirty="0" smtClean="0">
                <a:latin typeface="Roboto" pitchFamily="2" charset="0"/>
                <a:ea typeface="Roboto" pitchFamily="2" charset="0"/>
              </a:rPr>
              <a:t>@riverglide</a:t>
            </a:r>
            <a:endParaRPr lang="en-US" sz="2800" b="1" dirty="0">
              <a:latin typeface="Roboto" pitchFamily="2" charset="0"/>
              <a:ea typeface="Roboto" pitchFamily="2" charset="0"/>
            </a:endParaRPr>
          </a:p>
        </p:txBody>
      </p:sp>
      <p:pic>
        <p:nvPicPr>
          <p:cNvPr id="3074" name="Picture 2" descr="C:\Users\Johannes Hofmeister\Desktop\profile_photo_bw.jpg"/>
          <p:cNvPicPr>
            <a:picLocks noChangeAspect="1" noChangeArrowheads="1"/>
          </p:cNvPicPr>
          <p:nvPr/>
        </p:nvPicPr>
        <p:blipFill>
          <a:blip r:embed="rId3" cstate="print"/>
          <a:srcRect/>
          <a:stretch>
            <a:fillRect/>
          </a:stretch>
        </p:blipFill>
        <p:spPr bwMode="auto">
          <a:xfrm>
            <a:off x="5004048" y="2483604"/>
            <a:ext cx="1201525" cy="1944216"/>
          </a:xfrm>
          <a:prstGeom prst="rect">
            <a:avLst/>
          </a:prstGeom>
          <a:noFill/>
        </p:spPr>
      </p:pic>
      <p:pic>
        <p:nvPicPr>
          <p:cNvPr id="3076" name="Picture 4" descr="C:\Users\Johannes Hofmeister\Desktop\iPhoto.jpg"/>
          <p:cNvPicPr>
            <a:picLocks noChangeAspect="1" noChangeArrowheads="1"/>
          </p:cNvPicPr>
          <p:nvPr/>
        </p:nvPicPr>
        <p:blipFill>
          <a:blip r:embed="rId4" cstate="print"/>
          <a:srcRect/>
          <a:stretch>
            <a:fillRect/>
          </a:stretch>
        </p:blipFill>
        <p:spPr bwMode="auto">
          <a:xfrm>
            <a:off x="2799979" y="2483604"/>
            <a:ext cx="1656184" cy="1894402"/>
          </a:xfrm>
          <a:prstGeom prst="rect">
            <a:avLst/>
          </a:prstGeom>
          <a:noFill/>
        </p:spPr>
      </p:pic>
      <p:pic>
        <p:nvPicPr>
          <p:cNvPr id="3077" name="Picture 5" descr="C:\Users\Johannes Hofmeister\Desktop\andy.png"/>
          <p:cNvPicPr>
            <a:picLocks noChangeAspect="1" noChangeArrowheads="1"/>
          </p:cNvPicPr>
          <p:nvPr/>
        </p:nvPicPr>
        <p:blipFill>
          <a:blip r:embed="rId5" cstate="print"/>
          <a:srcRect/>
          <a:stretch>
            <a:fillRect/>
          </a:stretch>
        </p:blipFill>
        <p:spPr bwMode="auto">
          <a:xfrm>
            <a:off x="323528" y="2492896"/>
            <a:ext cx="1872208" cy="1872208"/>
          </a:xfrm>
          <a:prstGeom prst="rect">
            <a:avLst/>
          </a:prstGeom>
          <a:noFill/>
        </p:spPr>
      </p:pic>
      <p:sp>
        <p:nvSpPr>
          <p:cNvPr id="17" name="Rechteck 16"/>
          <p:cNvSpPr/>
          <p:nvPr/>
        </p:nvSpPr>
        <p:spPr>
          <a:xfrm>
            <a:off x="251520" y="4283804"/>
            <a:ext cx="842493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feld 19"/>
          <p:cNvSpPr txBox="1"/>
          <p:nvPr/>
        </p:nvSpPr>
        <p:spPr>
          <a:xfrm>
            <a:off x="467544" y="4293096"/>
            <a:ext cx="1606722" cy="369332"/>
          </a:xfrm>
          <a:prstGeom prst="rect">
            <a:avLst/>
          </a:prstGeom>
          <a:noFill/>
        </p:spPr>
        <p:txBody>
          <a:bodyPr wrap="none" rtlCol="0">
            <a:spAutoFit/>
          </a:bodyPr>
          <a:lstStyle/>
          <a:p>
            <a:pPr algn="ctr"/>
            <a:r>
              <a:rPr lang="en-US" dirty="0" smtClean="0">
                <a:latin typeface="Roboto" pitchFamily="2" charset="0"/>
                <a:ea typeface="Roboto" pitchFamily="2" charset="0"/>
              </a:rPr>
              <a:t>@andypalmer</a:t>
            </a:r>
            <a:endParaRPr lang="en-US" dirty="0">
              <a:latin typeface="Roboto" pitchFamily="2" charset="0"/>
              <a:ea typeface="Roboto" pitchFamily="2" charset="0"/>
            </a:endParaRPr>
          </a:p>
        </p:txBody>
      </p:sp>
      <p:sp>
        <p:nvSpPr>
          <p:cNvPr id="21" name="Textfeld 20"/>
          <p:cNvSpPr txBox="1"/>
          <p:nvPr/>
        </p:nvSpPr>
        <p:spPr>
          <a:xfrm>
            <a:off x="2367931" y="4293096"/>
            <a:ext cx="2420093" cy="369332"/>
          </a:xfrm>
          <a:prstGeom prst="rect">
            <a:avLst/>
          </a:prstGeom>
          <a:noFill/>
        </p:spPr>
        <p:txBody>
          <a:bodyPr wrap="square" rtlCol="0">
            <a:spAutoFit/>
          </a:bodyPr>
          <a:lstStyle/>
          <a:p>
            <a:pPr algn="ctr"/>
            <a:r>
              <a:rPr lang="en-US" dirty="0" smtClean="0">
                <a:latin typeface="Roboto" pitchFamily="2" charset="0"/>
                <a:ea typeface="Roboto" pitchFamily="2" charset="0"/>
              </a:rPr>
              <a:t>@antonymarcano</a:t>
            </a:r>
            <a:endParaRPr lang="en-US" dirty="0">
              <a:latin typeface="Roboto" pitchFamily="2" charset="0"/>
              <a:ea typeface="Roboto" pitchFamily="2" charset="0"/>
            </a:endParaRPr>
          </a:p>
        </p:txBody>
      </p:sp>
      <p:sp>
        <p:nvSpPr>
          <p:cNvPr id="22" name="Textfeld 21"/>
          <p:cNvSpPr txBox="1"/>
          <p:nvPr/>
        </p:nvSpPr>
        <p:spPr>
          <a:xfrm>
            <a:off x="4932040" y="4293096"/>
            <a:ext cx="1296144" cy="369332"/>
          </a:xfrm>
          <a:prstGeom prst="rect">
            <a:avLst/>
          </a:prstGeom>
          <a:noFill/>
        </p:spPr>
        <p:txBody>
          <a:bodyPr wrap="square" rtlCol="0">
            <a:spAutoFit/>
          </a:bodyPr>
          <a:lstStyle/>
          <a:p>
            <a:pPr algn="ctr"/>
            <a:r>
              <a:rPr lang="en-US" dirty="0" smtClean="0">
                <a:latin typeface="Roboto" pitchFamily="2" charset="0"/>
                <a:ea typeface="Roboto" pitchFamily="2" charset="0"/>
              </a:rPr>
              <a:t>@jmrtn</a:t>
            </a:r>
            <a:endParaRPr lang="en-US" dirty="0">
              <a:latin typeface="Roboto" pitchFamily="2" charset="0"/>
              <a:ea typeface="Roboto" pitchFamily="2" charset="0"/>
            </a:endParaRPr>
          </a:p>
        </p:txBody>
      </p:sp>
      <p:pic>
        <p:nvPicPr>
          <p:cNvPr id="2" name="Picture 2" descr="C:\Users\Johannes Hofmeister\Desktop\Float\lefoto.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11914" r="86719"/>
                    </a14:imgEffect>
                  </a14:imgLayer>
                </a14:imgProps>
              </a:ext>
              <a:ext uri="{28A0092B-C50C-407E-A947-70E740481C1C}">
                <a14:useLocalDpi xmlns:a14="http://schemas.microsoft.com/office/drawing/2010/main" val="0"/>
              </a:ext>
            </a:extLst>
          </a:blip>
          <a:srcRect/>
          <a:stretch>
            <a:fillRect/>
          </a:stretch>
        </p:blipFill>
        <p:spPr bwMode="auto">
          <a:xfrm>
            <a:off x="6588224" y="2483604"/>
            <a:ext cx="2398875" cy="17991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nvSpPr>
        <p:spPr>
          <a:xfrm>
            <a:off x="6804248" y="4293096"/>
            <a:ext cx="2016223" cy="369332"/>
          </a:xfrm>
          <a:prstGeom prst="rect">
            <a:avLst/>
          </a:prstGeom>
          <a:noFill/>
        </p:spPr>
        <p:txBody>
          <a:bodyPr wrap="square" rtlCol="0">
            <a:spAutoFit/>
          </a:bodyPr>
          <a:lstStyle/>
          <a:p>
            <a:pPr algn="ctr"/>
            <a:r>
              <a:rPr lang="en-US" dirty="0" smtClean="0">
                <a:latin typeface="Roboto" pitchFamily="2" charset="0"/>
                <a:ea typeface="Roboto" pitchFamily="2" charset="0"/>
              </a:rPr>
              <a:t>@pro_cessor</a:t>
            </a:r>
            <a:endParaRPr lang="en-US" dirty="0">
              <a:latin typeface="Roboto" pitchFamily="2" charset="0"/>
              <a:ea typeface="Roboto" pitchFamily="2" charset="0"/>
            </a:endParaRPr>
          </a:p>
        </p:txBody>
      </p:sp>
      <p:pic>
        <p:nvPicPr>
          <p:cNvPr id="1027" name="Picture 3" descr="C:\Users\Johannes Hofmeister\Desktop\pro_cessor_reasonably_smal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92280" y="5018112"/>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0606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instance </a:t>
            </a:r>
            <a:r>
              <a:rPr lang="en-US" sz="2000" b="1" dirty="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The</a:t>
            </a:r>
            <a:r>
              <a:rPr lang="en-US" sz="2000" b="1" dirty="0" err="1"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Same</a:t>
            </a:r>
            <a:r>
              <a:rPr lang="en-US" sz="2000" b="1" dirty="0" smtClean="0">
                <a:solidFill>
                  <a:schemeClr val="bg1"/>
                </a:solidFill>
                <a:latin typeface="Consolas" pitchFamily="49" charset="0"/>
                <a:ea typeface="Roboto" pitchFamily="2" charset="0"/>
                <a:cs typeface="Consolas" pitchFamily="49" charset="0"/>
              </a:rPr>
              <a:t>&lt;</a:t>
            </a:r>
            <a:r>
              <a:rPr lang="en-US" sz="2000" b="1" dirty="0" err="1" smtClean="0">
                <a:solidFill>
                  <a:srgbClr val="FF00FF"/>
                </a:solidFill>
                <a:latin typeface="Consolas" pitchFamily="49" charset="0"/>
                <a:ea typeface="Roboto" pitchFamily="2" charset="0"/>
                <a:cs typeface="Consolas" pitchFamily="49" charset="0"/>
              </a:rPr>
              <a:t>DatabaseConnection</a:t>
            </a:r>
            <a:r>
              <a:rPr lang="en-US" sz="2000" b="1" dirty="0" smtClean="0">
                <a:solidFill>
                  <a:schemeClr val="bg1"/>
                </a:solidFill>
                <a:latin typeface="Consolas" pitchFamily="49" charset="0"/>
                <a:ea typeface="Roboto" pitchFamily="2" charset="0"/>
                <a:cs typeface="Consolas" pitchFamily="49" charset="0"/>
              </a:rPr>
              <a:t>&gt;();</a:t>
            </a:r>
          </a:p>
        </p:txBody>
      </p:sp>
    </p:spTree>
    <p:extLst>
      <p:ext uri="{BB962C8B-B14F-4D97-AF65-F5344CB8AC3E}">
        <p14:creationId xmlns:p14="http://schemas.microsoft.com/office/powerpoint/2010/main" val="187359765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instance </a:t>
            </a:r>
            <a:r>
              <a:rPr lang="en-US" sz="2000" b="1" dirty="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Unity</a:t>
            </a:r>
            <a:r>
              <a:rPr lang="en-US" sz="2000" b="1" dirty="0" err="1"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Resolve</a:t>
            </a:r>
            <a:r>
              <a:rPr lang="en-US" sz="2000" b="1" dirty="0" smtClean="0">
                <a:solidFill>
                  <a:schemeClr val="bg1"/>
                </a:solidFill>
                <a:latin typeface="Consolas" pitchFamily="49" charset="0"/>
                <a:ea typeface="Roboto" pitchFamily="2" charset="0"/>
                <a:cs typeface="Consolas" pitchFamily="49" charset="0"/>
              </a:rPr>
              <a:t>&lt;</a:t>
            </a:r>
            <a:r>
              <a:rPr lang="en-US" sz="2000" b="1" dirty="0" err="1" smtClean="0">
                <a:solidFill>
                  <a:srgbClr val="FF00FF"/>
                </a:solidFill>
                <a:latin typeface="Consolas" pitchFamily="49" charset="0"/>
                <a:ea typeface="Roboto" pitchFamily="2" charset="0"/>
                <a:cs typeface="Consolas" pitchFamily="49" charset="0"/>
              </a:rPr>
              <a:t>DatabaseConnection</a:t>
            </a:r>
            <a:r>
              <a:rPr lang="en-US" sz="2000" b="1" dirty="0" smtClean="0">
                <a:solidFill>
                  <a:schemeClr val="bg1"/>
                </a:solidFill>
                <a:latin typeface="Consolas" pitchFamily="49" charset="0"/>
                <a:ea typeface="Roboto" pitchFamily="2" charset="0"/>
                <a:cs typeface="Consolas" pitchFamily="49" charset="0"/>
              </a:rPr>
              <a:t>&gt;();</a:t>
            </a:r>
          </a:p>
        </p:txBody>
      </p:sp>
    </p:spTree>
    <p:extLst>
      <p:ext uri="{BB962C8B-B14F-4D97-AF65-F5344CB8AC3E}">
        <p14:creationId xmlns:p14="http://schemas.microsoft.com/office/powerpoint/2010/main" val="120357950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instance = </a:t>
            </a:r>
            <a:r>
              <a:rPr lang="en-US" sz="2000" b="1" dirty="0" err="1" smtClean="0">
                <a:solidFill>
                  <a:schemeClr val="bg1"/>
                </a:solidFill>
                <a:latin typeface="Consolas" pitchFamily="49" charset="0"/>
                <a:ea typeface="Roboto" pitchFamily="2" charset="0"/>
                <a:cs typeface="Consolas" pitchFamily="49" charset="0"/>
              </a:rPr>
              <a:t>Object</a:t>
            </a:r>
            <a:r>
              <a:rPr lang="en-US" sz="2000" b="1" dirty="0" err="1" smtClean="0">
                <a:solidFill>
                  <a:srgbClr val="FF00FF"/>
                </a:solidFill>
                <a:latin typeface="Consolas" pitchFamily="49" charset="0"/>
                <a:ea typeface="Roboto" pitchFamily="2" charset="0"/>
                <a:cs typeface="Consolas" pitchFamily="49" charset="0"/>
              </a:rPr>
              <a:t>Fuck</a:t>
            </a:r>
            <a:r>
              <a:rPr lang="en-US" sz="2000" b="1" dirty="0" err="1" smtClean="0">
                <a:solidFill>
                  <a:schemeClr val="bg1"/>
                </a:solidFill>
                <a:latin typeface="Consolas" pitchFamily="49" charset="0"/>
                <a:ea typeface="Roboto" pitchFamily="2" charset="0"/>
                <a:cs typeface="Consolas" pitchFamily="49" charset="0"/>
              </a:rPr>
              <a:t>tory.</a:t>
            </a:r>
            <a:r>
              <a:rPr lang="en-US" sz="2000" b="1" dirty="0" err="1" smtClean="0">
                <a:solidFill>
                  <a:srgbClr val="FF00FF"/>
                </a:solidFill>
                <a:latin typeface="Consolas" pitchFamily="49" charset="0"/>
                <a:ea typeface="Roboto" pitchFamily="2" charset="0"/>
                <a:cs typeface="Consolas" pitchFamily="49" charset="0"/>
              </a:rPr>
              <a:t>GetInstance</a:t>
            </a:r>
            <a:r>
              <a:rPr lang="en-US" sz="2000" b="1" dirty="0" smtClean="0">
                <a:solidFill>
                  <a:schemeClr val="bg1"/>
                </a:solidFill>
                <a:latin typeface="Consolas" pitchFamily="49" charset="0"/>
                <a:ea typeface="Roboto" pitchFamily="2" charset="0"/>
                <a:cs typeface="Consolas" pitchFamily="49" charset="0"/>
              </a:rPr>
              <a:t>&lt;</a:t>
            </a:r>
            <a:r>
              <a:rPr lang="en-US" sz="2000" b="1" dirty="0" err="1" smtClean="0">
                <a:solidFill>
                  <a:schemeClr val="bg1"/>
                </a:solidFill>
                <a:latin typeface="Consolas" pitchFamily="49" charset="0"/>
                <a:ea typeface="Roboto" pitchFamily="2" charset="0"/>
                <a:cs typeface="Consolas" pitchFamily="49" charset="0"/>
              </a:rPr>
              <a:t>DatabaseConnection</a:t>
            </a:r>
            <a:r>
              <a:rPr lang="en-US" sz="2000" b="1" dirty="0" smtClean="0">
                <a:solidFill>
                  <a:schemeClr val="bg1"/>
                </a:solidFill>
                <a:latin typeface="Consolas" pitchFamily="49" charset="0"/>
                <a:ea typeface="Roboto" pitchFamily="2" charset="0"/>
                <a:cs typeface="Consolas" pitchFamily="49" charset="0"/>
              </a:rPr>
              <a:t>&gt;();</a:t>
            </a:r>
          </a:p>
        </p:txBody>
      </p:sp>
    </p:spTree>
    <p:extLst>
      <p:ext uri="{BB962C8B-B14F-4D97-AF65-F5344CB8AC3E}">
        <p14:creationId xmlns:p14="http://schemas.microsoft.com/office/powerpoint/2010/main" val="285411118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19900" dirty="0" err="1" smtClean="0"/>
              <a:t>factory</a:t>
            </a:r>
            <a:endParaRPr lang="de-DE" sz="19900" dirty="0"/>
          </a:p>
        </p:txBody>
      </p:sp>
    </p:spTree>
    <p:extLst>
      <p:ext uri="{BB962C8B-B14F-4D97-AF65-F5344CB8AC3E}">
        <p14:creationId xmlns:p14="http://schemas.microsoft.com/office/powerpoint/2010/main" val="2956623351"/>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“Du </a:t>
            </a:r>
            <a:r>
              <a:rPr lang="en-US" sz="4400" dirty="0" err="1" smtClean="0">
                <a:solidFill>
                  <a:schemeClr val="tx1">
                    <a:lumMod val="50000"/>
                    <a:lumOff val="50000"/>
                  </a:schemeClr>
                </a:solidFill>
                <a:latin typeface="Roboto" pitchFamily="2" charset="0"/>
                <a:ea typeface="Roboto" pitchFamily="2" charset="0"/>
              </a:rPr>
              <a:t>willst</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doch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nicht</a:t>
            </a:r>
            <a:r>
              <a:rPr lang="en-US" sz="4400" dirty="0" smtClean="0">
                <a:solidFill>
                  <a:schemeClr val="tx1">
                    <a:lumMod val="50000"/>
                    <a:lumOff val="50000"/>
                  </a:schemeClr>
                </a:solidFill>
                <a:latin typeface="Roboto" pitchFamily="2" charset="0"/>
                <a:ea typeface="Roboto" pitchFamily="2" charset="0"/>
              </a:rPr>
              <a:t> in </a:t>
            </a:r>
            <a:r>
              <a:rPr lang="en-US" sz="4400" dirty="0" err="1" smtClean="0">
                <a:solidFill>
                  <a:schemeClr val="tx1">
                    <a:lumMod val="50000"/>
                    <a:lumOff val="50000"/>
                  </a:schemeClr>
                </a:solidFill>
                <a:latin typeface="Roboto" pitchFamily="2" charset="0"/>
                <a:ea typeface="Roboto" pitchFamily="2" charset="0"/>
              </a:rPr>
              <a:t>einer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Pizza</a:t>
            </a:r>
            <a:r>
              <a:rPr lang="en-US" sz="4400" dirty="0" err="1" smtClean="0">
                <a:solidFill>
                  <a:srgbClr val="FF00FF"/>
                </a:solidFill>
                <a:latin typeface="Roboto" pitchFamily="2" charset="0"/>
                <a:ea typeface="Roboto" pitchFamily="2" charset="0"/>
              </a:rPr>
              <a:t>fabrik</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essen</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sondern</a:t>
            </a:r>
            <a:r>
              <a:rPr lang="en-US" sz="4400" dirty="0" smtClean="0">
                <a:solidFill>
                  <a:schemeClr val="tx1">
                    <a:lumMod val="50000"/>
                    <a:lumOff val="50000"/>
                  </a:schemeClr>
                </a:solidFill>
                <a:latin typeface="Roboto" pitchFamily="2" charset="0"/>
                <a:ea typeface="Roboto" pitchFamily="2" charset="0"/>
              </a:rPr>
              <a:t> in </a:t>
            </a:r>
            <a:r>
              <a:rPr lang="en-US" sz="4400" dirty="0" err="1" smtClean="0">
                <a:solidFill>
                  <a:schemeClr val="tx1">
                    <a:lumMod val="50000"/>
                    <a:lumOff val="50000"/>
                  </a:schemeClr>
                </a:solidFill>
                <a:latin typeface="Roboto" pitchFamily="2" charset="0"/>
                <a:ea typeface="Roboto" pitchFamily="2" charset="0"/>
              </a:rPr>
              <a:t>einem</a:t>
            </a:r>
            <a:r>
              <a:rPr lang="en-US" sz="4400" dirty="0" smtClean="0">
                <a:solidFill>
                  <a:schemeClr val="tx1">
                    <a:lumMod val="50000"/>
                    <a:lumOff val="50000"/>
                  </a:schemeClr>
                </a:solidFill>
                <a:latin typeface="Roboto" pitchFamily="2" charset="0"/>
                <a:ea typeface="Roboto" pitchFamily="2" charset="0"/>
              </a:rPr>
              <a:t> Restaurant”</a:t>
            </a:r>
            <a:br>
              <a:rPr lang="en-US" sz="4400" dirty="0" smtClean="0">
                <a:solidFill>
                  <a:schemeClr val="tx1">
                    <a:lumMod val="50000"/>
                    <a:lumOff val="50000"/>
                  </a:schemeClr>
                </a:solidFill>
                <a:latin typeface="Roboto" pitchFamily="2" charset="0"/>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Roberto </a:t>
            </a:r>
            <a:r>
              <a:rPr lang="en-US" sz="4400" dirty="0" err="1" smtClean="0">
                <a:solidFill>
                  <a:schemeClr val="tx1">
                    <a:lumMod val="75000"/>
                    <a:lumOff val="25000"/>
                  </a:schemeClr>
                </a:solidFill>
                <a:ea typeface="Roboto" pitchFamily="2" charset="0"/>
              </a:rPr>
              <a:t>Bez</a:t>
            </a:r>
            <a:r>
              <a:rPr lang="en-US" sz="4400" dirty="0" smtClean="0">
                <a:solidFill>
                  <a:schemeClr val="tx1">
                    <a:lumMod val="75000"/>
                    <a:lumOff val="25000"/>
                  </a:schemeClr>
                </a:solidFill>
                <a:ea typeface="Roboto" pitchFamily="2" charset="0"/>
              </a:rPr>
              <a:t>. </a:t>
            </a:r>
            <a:br>
              <a:rPr lang="en-US" sz="4400" dirty="0" smtClean="0">
                <a:solidFill>
                  <a:schemeClr val="tx1">
                    <a:lumMod val="75000"/>
                    <a:lumOff val="25000"/>
                  </a:schemeClr>
                </a:solidFill>
                <a:ea typeface="Roboto" pitchFamily="2" charset="0"/>
              </a:rPr>
            </a:br>
            <a:r>
              <a:rPr lang="en-US" sz="4400" dirty="0" smtClean="0">
                <a:solidFill>
                  <a:schemeClr val="tx1">
                    <a:lumMod val="75000"/>
                    <a:lumOff val="25000"/>
                  </a:schemeClr>
                </a:solidFill>
                <a:ea typeface="Roboto" pitchFamily="2" charset="0"/>
              </a:rPr>
              <a:t>Sonntag </a:t>
            </a:r>
            <a:r>
              <a:rPr lang="en-US" sz="4400" dirty="0" err="1" smtClean="0">
                <a:solidFill>
                  <a:schemeClr val="tx1">
                    <a:lumMod val="75000"/>
                    <a:lumOff val="25000"/>
                  </a:schemeClr>
                </a:solidFill>
                <a:ea typeface="Roboto" pitchFamily="2" charset="0"/>
              </a:rPr>
              <a:t>abend</a:t>
            </a:r>
            <a:endParaRPr lang="en-US" sz="2800" dirty="0">
              <a:solidFill>
                <a:schemeClr val="tx1">
                  <a:lumMod val="75000"/>
                  <a:lumOff val="25000"/>
                </a:schemeClr>
              </a:solidFill>
              <a:ea typeface="Roboto" pitchFamily="2" charset="0"/>
            </a:endParaRPr>
          </a:p>
        </p:txBody>
      </p:sp>
    </p:spTree>
    <p:extLst>
      <p:ext uri="{BB962C8B-B14F-4D97-AF65-F5344CB8AC3E}">
        <p14:creationId xmlns:p14="http://schemas.microsoft.com/office/powerpoint/2010/main" val="4005722300"/>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t>Rather than “a general reusable solution to a commonly occurring problem”, I currently think of design patterns as a shared vocabulary for discussing the observable commonalities between two or more solutions, after they’ve emerged.</a:t>
            </a:r>
            <a:endParaRPr lang="en-US" dirty="0"/>
          </a:p>
        </p:txBody>
      </p:sp>
    </p:spTree>
    <p:extLst>
      <p:ext uri="{BB962C8B-B14F-4D97-AF65-F5344CB8AC3E}">
        <p14:creationId xmlns:p14="http://schemas.microsoft.com/office/powerpoint/2010/main" val="3092472036"/>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t>
            </a:r>
            <a:r>
              <a:rPr lang="en-US" dirty="0" smtClean="0"/>
              <a:t>“a general reusable solution to a commonly occurring problem”</a:t>
            </a:r>
            <a:r>
              <a:rPr lang="en-US" dirty="0" smtClean="0">
                <a:solidFill>
                  <a:schemeClr val="bg1">
                    <a:lumMod val="75000"/>
                  </a:schemeClr>
                </a:solidFill>
              </a:rPr>
              <a:t>, I currently think of design patterns as a shared vocabulary for discussing the observable commonalities between two or more solutions, after they’ve emerged.</a:t>
            </a:r>
            <a:endParaRPr lang="en-US" dirty="0">
              <a:solidFill>
                <a:schemeClr val="bg1">
                  <a:lumMod val="75000"/>
                </a:schemeClr>
              </a:solidFill>
            </a:endParaRPr>
          </a:p>
        </p:txBody>
      </p:sp>
    </p:spTree>
    <p:extLst>
      <p:ext uri="{BB962C8B-B14F-4D97-AF65-F5344CB8AC3E}">
        <p14:creationId xmlns:p14="http://schemas.microsoft.com/office/powerpoint/2010/main" val="2464818300"/>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 general reusable solution to a commonly occurring problem”,</a:t>
            </a:r>
            <a:r>
              <a:rPr lang="en-US" dirty="0" smtClean="0">
                <a:solidFill>
                  <a:srgbClr val="FF7400"/>
                </a:solidFill>
              </a:rPr>
              <a:t> I currently think </a:t>
            </a:r>
            <a:r>
              <a:rPr lang="en-US" dirty="0" smtClean="0">
                <a:solidFill>
                  <a:schemeClr val="bg1">
                    <a:lumMod val="75000"/>
                  </a:schemeClr>
                </a:solidFill>
              </a:rPr>
              <a:t>of design patterns as a shared vocabulary for discussing the observable commonalities between two or more solutions, after they’ve emerged.</a:t>
            </a:r>
            <a:endParaRPr lang="en-US" dirty="0">
              <a:solidFill>
                <a:schemeClr val="bg1">
                  <a:lumMod val="75000"/>
                </a:schemeClr>
              </a:solidFill>
            </a:endParaRPr>
          </a:p>
        </p:txBody>
      </p:sp>
    </p:spTree>
    <p:extLst>
      <p:ext uri="{BB962C8B-B14F-4D97-AF65-F5344CB8AC3E}">
        <p14:creationId xmlns:p14="http://schemas.microsoft.com/office/powerpoint/2010/main" val="329118823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 general reusable solution to a commonly occurring problem”, I currently think of design patterns as </a:t>
            </a:r>
            <a:r>
              <a:rPr lang="en-US" dirty="0" smtClean="0">
                <a:solidFill>
                  <a:srgbClr val="00DB00"/>
                </a:solidFill>
              </a:rPr>
              <a:t>a shared vocabulary for </a:t>
            </a:r>
            <a:r>
              <a:rPr lang="en-US" dirty="0" smtClean="0">
                <a:solidFill>
                  <a:srgbClr val="FF00FF"/>
                </a:solidFill>
              </a:rPr>
              <a:t>discussing</a:t>
            </a:r>
            <a:r>
              <a:rPr lang="en-US" dirty="0" smtClean="0">
                <a:solidFill>
                  <a:srgbClr val="00DB00"/>
                </a:solidFill>
              </a:rPr>
              <a:t> the observable commonalities </a:t>
            </a:r>
            <a:r>
              <a:rPr lang="en-US" dirty="0" smtClean="0">
                <a:solidFill>
                  <a:schemeClr val="bg1">
                    <a:lumMod val="75000"/>
                  </a:schemeClr>
                </a:solidFill>
              </a:rPr>
              <a:t>between two or more solutions, after they’ve emerged.</a:t>
            </a:r>
            <a:endParaRPr lang="en-US" dirty="0">
              <a:solidFill>
                <a:schemeClr val="bg1">
                  <a:lumMod val="75000"/>
                </a:schemeClr>
              </a:solidFill>
            </a:endParaRPr>
          </a:p>
        </p:txBody>
      </p:sp>
    </p:spTree>
    <p:extLst>
      <p:ext uri="{BB962C8B-B14F-4D97-AF65-F5344CB8AC3E}">
        <p14:creationId xmlns:p14="http://schemas.microsoft.com/office/powerpoint/2010/main" val="358153009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 general reusable solution to a commonly occurring problem”, I currently think of design patterns as a shared vocabulary for discussing the observable commonalities between two or more solutions, </a:t>
            </a:r>
            <a:r>
              <a:rPr lang="en-US" dirty="0" smtClean="0"/>
              <a:t>after they’ve emerged</a:t>
            </a:r>
            <a:r>
              <a:rPr lang="en-US" dirty="0" smtClean="0">
                <a:solidFill>
                  <a:schemeClr val="bg1">
                    <a:lumMod val="75000"/>
                  </a:schemeClr>
                </a:solidFill>
              </a:rPr>
              <a:t>.</a:t>
            </a:r>
            <a:endParaRPr lang="en-US" dirty="0">
              <a:solidFill>
                <a:schemeClr val="bg1">
                  <a:lumMod val="75000"/>
                </a:schemeClr>
              </a:solidFill>
            </a:endParaRPr>
          </a:p>
        </p:txBody>
      </p:sp>
    </p:spTree>
    <p:extLst>
      <p:ext uri="{BB962C8B-B14F-4D97-AF65-F5344CB8AC3E}">
        <p14:creationId xmlns:p14="http://schemas.microsoft.com/office/powerpoint/2010/main" val="572302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3861048"/>
            <a:ext cx="7200800" cy="1728192"/>
          </a:xfrm>
        </p:spPr>
        <p:txBody>
          <a:bodyPr>
            <a:normAutofit/>
          </a:bodyPr>
          <a:lstStyle/>
          <a:p>
            <a:r>
              <a:rPr lang="de-AT" sz="2000" dirty="0" smtClean="0">
                <a:latin typeface="Roboto" pitchFamily="2" charset="0"/>
                <a:ea typeface="Roboto" pitchFamily="2" charset="0"/>
                <a:hlinkClick r:id="rId2"/>
              </a:rPr>
              <a:t>https://twitter.com/#!/jmrtn</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3"/>
              </a:rPr>
              <a:t/>
            </a:r>
            <a:br>
              <a:rPr lang="de-AT" sz="1200" dirty="0" smtClean="0">
                <a:latin typeface="Roboto" pitchFamily="2" charset="0"/>
                <a:ea typeface="Roboto" pitchFamily="2" charset="0"/>
                <a:hlinkClick r:id="rId3"/>
              </a:rPr>
            </a:br>
            <a:r>
              <a:rPr lang="de-AT" sz="1200" dirty="0" smtClean="0">
                <a:latin typeface="Roboto" pitchFamily="2" charset="0"/>
                <a:ea typeface="Roboto" pitchFamily="2" charset="0"/>
                <a:hlinkClick r:id="rId3"/>
              </a:rPr>
              <a:t>http://jmrtn.com/notes/2012/02/17/design-patterns.html</a:t>
            </a:r>
            <a:endParaRPr lang="en-US" sz="1200" dirty="0">
              <a:latin typeface="Roboto" pitchFamily="2" charset="0"/>
              <a:ea typeface="Roboto" pitchFamily="2" charset="0"/>
            </a:endParaRPr>
          </a:p>
        </p:txBody>
      </p:sp>
      <p:pic>
        <p:nvPicPr>
          <p:cNvPr id="3074" name="Picture 2" descr="C:\Users\Johannes Hofmeister\Desktop\documents\EmpathicCode\me-laughing-in-madrid-cropped.png"/>
          <p:cNvPicPr>
            <a:picLocks noChangeAspect="1" noChangeArrowheads="1"/>
          </p:cNvPicPr>
          <p:nvPr/>
        </p:nvPicPr>
        <p:blipFill>
          <a:blip r:embed="rId4" cstate="print"/>
          <a:srcRect/>
          <a:stretch>
            <a:fillRect/>
          </a:stretch>
        </p:blipFill>
        <p:spPr bwMode="auto">
          <a:xfrm>
            <a:off x="3203848" y="1340768"/>
            <a:ext cx="2774529" cy="2774529"/>
          </a:xfrm>
          <a:prstGeom prst="rect">
            <a:avLst/>
          </a:prstGeom>
          <a:noFill/>
        </p:spPr>
      </p:pic>
    </p:spTree>
    <p:extLst>
      <p:ext uri="{BB962C8B-B14F-4D97-AF65-F5344CB8AC3E}">
        <p14:creationId xmlns:p14="http://schemas.microsoft.com/office/powerpoint/2010/main" val="152569264"/>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err="1" smtClean="0"/>
              <a:t>Seek</a:t>
            </a:r>
            <a:r>
              <a:rPr lang="de-DE" sz="9600" dirty="0" smtClean="0"/>
              <a:t> &amp; </a:t>
            </a:r>
            <a:r>
              <a:rPr lang="de-DE" sz="9600" dirty="0" err="1" smtClean="0"/>
              <a:t>Destroy</a:t>
            </a:r>
            <a:endParaRPr lang="de-DE" sz="9600" dirty="0"/>
          </a:p>
        </p:txBody>
      </p:sp>
      <p:sp>
        <p:nvSpPr>
          <p:cNvPr id="4" name="Textplatzhalter 3"/>
          <p:cNvSpPr>
            <a:spLocks noGrp="1"/>
          </p:cNvSpPr>
          <p:nvPr>
            <p:ph type="body" sz="quarter" idx="10"/>
          </p:nvPr>
        </p:nvSpPr>
        <p:spPr/>
        <p:txBody>
          <a:bodyPr/>
          <a:lstStyle/>
          <a:p>
            <a:r>
              <a:rPr lang="de-DE" dirty="0" smtClean="0"/>
              <a:t>Weg Damit!</a:t>
            </a:r>
            <a:endParaRPr lang="de-DE" dirty="0"/>
          </a:p>
        </p:txBody>
      </p:sp>
      <p:sp>
        <p:nvSpPr>
          <p:cNvPr id="5" name="Textplatzhalter 4"/>
          <p:cNvSpPr>
            <a:spLocks noGrp="1"/>
          </p:cNvSpPr>
          <p:nvPr>
            <p:ph type="body" sz="quarter" idx="11"/>
          </p:nvPr>
        </p:nvSpPr>
        <p:spPr/>
        <p:txBody>
          <a:bodyPr/>
          <a:lstStyle/>
          <a:p>
            <a:r>
              <a:rPr lang="de-DE" dirty="0" smtClean="0"/>
              <a:t>Wiesel Jagd</a:t>
            </a:r>
            <a:endParaRPr lang="de-DE" dirty="0"/>
          </a:p>
        </p:txBody>
      </p:sp>
    </p:spTree>
    <p:extLst>
      <p:ext uri="{BB962C8B-B14F-4D97-AF65-F5344CB8AC3E}">
        <p14:creationId xmlns:p14="http://schemas.microsoft.com/office/powerpoint/2010/main" val="3563821041"/>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Rename</a:t>
            </a:r>
            <a:r>
              <a:rPr lang="de-DE" dirty="0" smtClean="0"/>
              <a:t> Class</a:t>
            </a:r>
            <a:endParaRPr lang="de-DE" dirty="0"/>
          </a:p>
        </p:txBody>
      </p:sp>
      <p:sp>
        <p:nvSpPr>
          <p:cNvPr id="4" name="Textplatzhalter 3"/>
          <p:cNvSpPr>
            <a:spLocks noGrp="1"/>
          </p:cNvSpPr>
          <p:nvPr>
            <p:ph type="body" sz="quarter" idx="10"/>
          </p:nvPr>
        </p:nvSpPr>
        <p:spPr/>
        <p:txBody>
          <a:bodyPr/>
          <a:lstStyle/>
          <a:p>
            <a:r>
              <a:rPr lang="de-DE" dirty="0" smtClean="0"/>
              <a:t>Refactoring</a:t>
            </a:r>
            <a:endParaRPr lang="de-DE" dirty="0"/>
          </a:p>
        </p:txBody>
      </p:sp>
      <p:sp>
        <p:nvSpPr>
          <p:cNvPr id="5" name="Textplatzhalter 4"/>
          <p:cNvSpPr>
            <a:spLocks noGrp="1"/>
          </p:cNvSpPr>
          <p:nvPr>
            <p:ph type="body" sz="quarter" idx="11"/>
          </p:nvPr>
        </p:nvSpPr>
        <p:spPr/>
        <p:txBody>
          <a:bodyPr/>
          <a:lstStyle/>
          <a:p>
            <a:r>
              <a:rPr lang="de-DE" dirty="0" smtClean="0"/>
              <a:t>Umbenennen</a:t>
            </a:r>
            <a:endParaRPr lang="de-DE" dirty="0"/>
          </a:p>
        </p:txBody>
      </p:sp>
    </p:spTree>
    <p:extLst>
      <p:ext uri="{BB962C8B-B14F-4D97-AF65-F5344CB8AC3E}">
        <p14:creationId xmlns:p14="http://schemas.microsoft.com/office/powerpoint/2010/main" val="215452198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a:xfrm>
            <a:off x="971600" y="548680"/>
            <a:ext cx="7200800" cy="5760640"/>
          </a:xfrm>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“There are many powerful </a:t>
            </a:r>
            <a:r>
              <a:rPr lang="en-US" sz="4400" dirty="0" err="1" smtClean="0">
                <a:solidFill>
                  <a:schemeClr val="tx1">
                    <a:lumMod val="50000"/>
                    <a:lumOff val="50000"/>
                  </a:schemeClr>
                </a:solidFill>
                <a:latin typeface="Roboto" pitchFamily="2" charset="0"/>
                <a:ea typeface="Roboto" pitchFamily="2" charset="0"/>
              </a:rPr>
              <a:t>refactorings</a:t>
            </a:r>
            <a:r>
              <a:rPr lang="en-US" sz="4400" dirty="0" smtClean="0">
                <a:solidFill>
                  <a:schemeClr val="tx1">
                    <a:lumMod val="50000"/>
                    <a:lumOff val="50000"/>
                  </a:schemeClr>
                </a:solidFill>
                <a:latin typeface="Roboto" pitchFamily="2" charset="0"/>
                <a:ea typeface="Roboto" pitchFamily="2" charset="0"/>
              </a:rPr>
              <a:t>, but </a:t>
            </a:r>
            <a:r>
              <a:rPr lang="en-US" sz="4400" dirty="0" smtClean="0">
                <a:solidFill>
                  <a:srgbClr val="FF00FF"/>
                </a:solidFill>
                <a:latin typeface="Roboto" pitchFamily="2" charset="0"/>
                <a:ea typeface="Roboto" pitchFamily="2" charset="0"/>
              </a:rPr>
              <a:t>Rename Class</a:t>
            </a:r>
            <a:r>
              <a:rPr lang="en-US" sz="4400" dirty="0" smtClean="0">
                <a:solidFill>
                  <a:schemeClr val="tx1">
                    <a:lumMod val="50000"/>
                    <a:lumOff val="50000"/>
                  </a:schemeClr>
                </a:solidFill>
                <a:latin typeface="Roboto" pitchFamily="2" charset="0"/>
                <a:ea typeface="Roboto" pitchFamily="2" charset="0"/>
              </a:rPr>
              <a:t> is the most powerful. It changes the way people see code and lets them notice possibilities that they might not have considered before"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Michael Feathers.</a:t>
            </a:r>
            <a:endParaRPr lang="en-US" sz="2800" dirty="0">
              <a:solidFill>
                <a:schemeClr val="tx1">
                  <a:lumMod val="75000"/>
                  <a:lumOff val="25000"/>
                </a:schemeClr>
              </a:solidFill>
              <a:ea typeface="Roboto" pitchFamily="2" charset="0"/>
            </a:endParaRPr>
          </a:p>
        </p:txBody>
      </p:sp>
    </p:spTree>
    <p:extLst>
      <p:ext uri="{BB962C8B-B14F-4D97-AF65-F5344CB8AC3E}">
        <p14:creationId xmlns:p14="http://schemas.microsoft.com/office/powerpoint/2010/main" val="3444654008"/>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1520" y="1988840"/>
            <a:ext cx="8640960" cy="2880320"/>
          </a:xfrm>
        </p:spPr>
        <p:txBody>
          <a:bodyPr/>
          <a:lstStyle/>
          <a:p>
            <a:r>
              <a:rPr lang="en-US" sz="16600" dirty="0" smtClean="0">
                <a:solidFill>
                  <a:srgbClr val="00B7FF"/>
                </a:solidFill>
              </a:rPr>
              <a:t>REPOSITORY</a:t>
            </a:r>
            <a:endParaRPr lang="en-US" sz="16600" dirty="0">
              <a:solidFill>
                <a:srgbClr val="00B7FF"/>
              </a:solidFill>
            </a:endParaRPr>
          </a:p>
        </p:txBody>
      </p:sp>
    </p:spTree>
    <p:extLst>
      <p:ext uri="{BB962C8B-B14F-4D97-AF65-F5344CB8AC3E}">
        <p14:creationId xmlns:p14="http://schemas.microsoft.com/office/powerpoint/2010/main" val="2397973182"/>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de-DE" sz="2000" b="1" dirty="0" err="1">
                <a:latin typeface="Consolas"/>
              </a:rPr>
              <a:t>public</a:t>
            </a:r>
            <a:r>
              <a:rPr lang="de-DE" sz="2000" b="1" dirty="0">
                <a:latin typeface="Consolas"/>
              </a:rPr>
              <a:t> </a:t>
            </a:r>
            <a:r>
              <a:rPr lang="de-DE" sz="2000" b="1" dirty="0" err="1">
                <a:latin typeface="Consolas"/>
              </a:rPr>
              <a:t>class</a:t>
            </a:r>
            <a:r>
              <a:rPr lang="de-DE" sz="2000" b="1" dirty="0">
                <a:latin typeface="Consolas"/>
              </a:rPr>
              <a:t> </a:t>
            </a:r>
            <a:r>
              <a:rPr lang="de-DE" sz="2000" b="1" dirty="0" err="1">
                <a:solidFill>
                  <a:srgbClr val="FF00FF"/>
                </a:solidFill>
                <a:latin typeface="Consolas"/>
              </a:rPr>
              <a:t>Customer</a:t>
            </a:r>
            <a:r>
              <a:rPr lang="de-DE" sz="2000" b="1" dirty="0" err="1">
                <a:latin typeface="Consolas"/>
              </a:rPr>
              <a:t>Repository</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de-DE" sz="2000" b="1" dirty="0" smtClean="0">
                <a:solidFill>
                  <a:srgbClr val="CFCFCF"/>
                </a:solidFill>
                <a:latin typeface="Consolas"/>
              </a:rPr>
              <a:t>   </a:t>
            </a:r>
            <a:r>
              <a:rPr lang="de-DE" sz="2000" b="1" dirty="0" err="1" smtClean="0">
                <a:latin typeface="Consolas"/>
              </a:rPr>
              <a:t>IEnumerable</a:t>
            </a:r>
            <a:r>
              <a:rPr lang="de-DE" sz="2000" b="1" dirty="0" smtClean="0">
                <a:solidFill>
                  <a:srgbClr val="CFCFCF"/>
                </a:solidFill>
                <a:latin typeface="Consolas"/>
              </a:rPr>
              <a:t>&lt;</a:t>
            </a:r>
            <a:r>
              <a:rPr lang="de-DE" sz="2000" b="1" dirty="0" smtClean="0">
                <a:solidFill>
                  <a:srgbClr val="FF00FF"/>
                </a:solidFill>
                <a:latin typeface="Consolas"/>
              </a:rPr>
              <a:t>Customer</a:t>
            </a:r>
            <a:r>
              <a:rPr lang="de-DE" sz="2000" b="1" dirty="0">
                <a:solidFill>
                  <a:srgbClr val="CFCFCF"/>
                </a:solidFill>
                <a:latin typeface="Consolas"/>
              </a:rPr>
              <a:t>&gt; </a:t>
            </a:r>
            <a:r>
              <a:rPr lang="de-DE" sz="2000" b="1" dirty="0" smtClean="0">
                <a:solidFill>
                  <a:srgbClr val="CFCFCF"/>
                </a:solidFill>
                <a:latin typeface="Consolas"/>
              </a:rPr>
              <a:t/>
            </a:r>
            <a:br>
              <a:rPr lang="de-DE" sz="2000" b="1" dirty="0" smtClean="0">
                <a:solidFill>
                  <a:srgbClr val="CFCFCF"/>
                </a:solidFill>
                <a:latin typeface="Consolas"/>
              </a:rPr>
            </a:br>
            <a:r>
              <a:rPr lang="de-DE" sz="2000" b="1" dirty="0" smtClean="0">
                <a:solidFill>
                  <a:srgbClr val="CFCFCF"/>
                </a:solidFill>
                <a:latin typeface="Consolas"/>
              </a:rPr>
              <a:t>   </a:t>
            </a:r>
            <a:r>
              <a:rPr lang="de-DE" sz="2000" b="1" dirty="0" err="1" smtClean="0">
                <a:solidFill>
                  <a:srgbClr val="CFCFCF"/>
                </a:solidFill>
                <a:latin typeface="Consolas"/>
              </a:rPr>
              <a:t>Get</a:t>
            </a:r>
            <a:r>
              <a:rPr lang="de-DE" sz="2000" b="1" dirty="0" err="1" smtClean="0">
                <a:solidFill>
                  <a:srgbClr val="FF00FF"/>
                </a:solidFill>
                <a:latin typeface="Consolas"/>
              </a:rPr>
              <a:t>Customers</a:t>
            </a:r>
            <a:r>
              <a:rPr lang="de-DE" sz="2000" b="1" dirty="0" err="1" smtClean="0">
                <a:solidFill>
                  <a:srgbClr val="CFCFCF"/>
                </a:solidFill>
                <a:latin typeface="Consolas"/>
              </a:rPr>
              <a:t>ByYearOfBirth</a:t>
            </a:r>
            <a:r>
              <a:rPr lang="de-DE" sz="2000" b="1" dirty="0" smtClean="0">
                <a:solidFill>
                  <a:srgbClr val="CFCFCF"/>
                </a:solidFill>
                <a:latin typeface="Consolas"/>
              </a:rPr>
              <a:t>(</a:t>
            </a:r>
            <a:r>
              <a:rPr lang="de-DE" sz="2000" b="1" dirty="0" err="1" smtClean="0">
                <a:latin typeface="Consolas"/>
              </a:rPr>
              <a:t>DateTime</a:t>
            </a:r>
            <a:r>
              <a:rPr lang="de-DE" sz="2000" b="1" dirty="0" smtClean="0">
                <a:solidFill>
                  <a:srgbClr val="CFCFCF"/>
                </a:solidFill>
                <a:latin typeface="Consolas"/>
              </a:rPr>
              <a:t> </a:t>
            </a:r>
            <a:r>
              <a:rPr lang="de-DE" sz="2000" b="1" dirty="0" err="1">
                <a:solidFill>
                  <a:schemeClr val="bg1">
                    <a:lumMod val="95000"/>
                  </a:schemeClr>
                </a:solidFill>
                <a:latin typeface="Consolas"/>
              </a:rPr>
              <a:t>yearOfBirth</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t>
            </a:r>
            <a:r>
              <a:rPr lang="de-DE" sz="2000" b="1" dirty="0" smtClean="0">
                <a:solidFill>
                  <a:srgbClr val="CFCFCF"/>
                </a:solidFill>
                <a:latin typeface="Consolas"/>
              </a:rPr>
              <a: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br>
              <a:rPr lang="de-DE" sz="2000" b="1" dirty="0">
                <a:solidFill>
                  <a:srgbClr val="CFCFCF"/>
                </a:solidFill>
                <a:latin typeface="Consolas"/>
              </a:rPr>
            </a:br>
            <a:r>
              <a:rPr lang="de-DE" sz="2000" b="1" dirty="0">
                <a:solidFill>
                  <a:srgbClr val="CFCFCF"/>
                </a:solidFill>
                <a:latin typeface="Consolas"/>
              </a:rPr>
              <a:t>   </a:t>
            </a:r>
            <a:r>
              <a:rPr lang="de-DE" sz="2000" b="1" dirty="0" smtClean="0">
                <a:solidFill>
                  <a:srgbClr val="CFCFCF"/>
                </a:solidFill>
                <a:latin typeface="Consolas"/>
              </a:rPr>
              <a: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32655636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latin typeface="Consolas"/>
              </a:rPr>
              <a:t>public class </a:t>
            </a:r>
            <a:r>
              <a:rPr lang="en-US" sz="2000" b="1" dirty="0" err="1">
                <a:latin typeface="Consolas"/>
              </a:rPr>
              <a:t>Customer</a:t>
            </a:r>
            <a:r>
              <a:rPr lang="en-US" sz="2000" b="1" dirty="0" err="1">
                <a:solidFill>
                  <a:srgbClr val="FF00FF"/>
                </a:solidFill>
                <a:latin typeface="Consolas"/>
              </a:rPr>
              <a:t>Repository</a:t>
            </a:r>
            <a:r>
              <a:rPr lang="en-US" sz="2000" b="1" dirty="0">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a:t>
            </a:r>
            <a:r>
              <a:rPr lang="en-US" sz="2000" b="1" dirty="0" err="1" smtClean="0">
                <a:latin typeface="Consolas"/>
              </a:rPr>
              <a:t>IEnumerable</a:t>
            </a:r>
            <a:r>
              <a:rPr lang="en-US" sz="2000" b="1" dirty="0" smtClean="0">
                <a:solidFill>
                  <a:schemeClr val="bg1"/>
                </a:solidFill>
                <a:latin typeface="Consolas"/>
              </a:rPr>
              <a:t>&lt;Customer</a:t>
            </a:r>
            <a:r>
              <a:rPr lang="en-US" sz="2000" b="1" dirty="0">
                <a:solidFill>
                  <a:schemeClr val="bg1"/>
                </a:solidFill>
                <a:latin typeface="Consolas"/>
              </a:rPr>
              <a:t>&gt; </a:t>
            </a:r>
            <a:r>
              <a:rPr lang="en-US" sz="2000" b="1" dirty="0" smtClean="0">
                <a:solidFill>
                  <a:schemeClr val="bg1"/>
                </a:solidFill>
                <a:latin typeface="Consolas"/>
              </a:rPr>
              <a:t/>
            </a:r>
            <a:br>
              <a:rPr lang="en-US" sz="2000" b="1" dirty="0" smtClean="0">
                <a:solidFill>
                  <a:schemeClr val="bg1"/>
                </a:solidFill>
                <a:latin typeface="Consolas"/>
              </a:rPr>
            </a:br>
            <a:r>
              <a:rPr lang="en-US" sz="2000" b="1" dirty="0">
                <a:solidFill>
                  <a:schemeClr val="bg1"/>
                </a:solidFill>
                <a:latin typeface="Consolas"/>
              </a:rPr>
              <a:t> </a:t>
            </a:r>
            <a:r>
              <a:rPr lang="en-US" sz="2000" b="1" dirty="0" smtClean="0">
                <a:solidFill>
                  <a:schemeClr val="bg1"/>
                </a:solidFill>
                <a:latin typeface="Consolas"/>
              </a:rPr>
              <a:t>  </a:t>
            </a:r>
            <a:r>
              <a:rPr lang="en-US" sz="2000" b="1" dirty="0" err="1" smtClean="0">
                <a:solidFill>
                  <a:schemeClr val="bg1"/>
                </a:solidFill>
                <a:latin typeface="Consolas"/>
              </a:rPr>
              <a:t>GetByYearOfBirth</a:t>
            </a:r>
            <a:r>
              <a:rPr lang="en-US" sz="2000" b="1" dirty="0" smtClean="0">
                <a:solidFill>
                  <a:schemeClr val="bg1"/>
                </a:solidFill>
                <a:latin typeface="Consolas"/>
              </a:rPr>
              <a:t>(</a:t>
            </a:r>
            <a:r>
              <a:rPr lang="en-US" sz="2000" b="1" dirty="0" err="1" smtClean="0">
                <a:latin typeface="Consolas"/>
              </a:rPr>
              <a:t>DateTime</a:t>
            </a:r>
            <a:r>
              <a:rPr lang="en-US" sz="2000" b="1" dirty="0" smtClean="0">
                <a:solidFill>
                  <a:schemeClr val="bg1"/>
                </a:solidFill>
                <a:latin typeface="Consolas"/>
              </a:rPr>
              <a:t> </a:t>
            </a:r>
            <a:r>
              <a:rPr lang="en-US" sz="2000" b="1" dirty="0" err="1">
                <a:solidFill>
                  <a:schemeClr val="bg1"/>
                </a:solidFill>
                <a:latin typeface="Consolas"/>
              </a:rPr>
              <a:t>yearOfBirth</a:t>
            </a:r>
            <a:r>
              <a:rPr lang="en-US" sz="2000" b="1" dirty="0">
                <a:solidFill>
                  <a:schemeClr val="bg1"/>
                </a:solidFill>
                <a:latin typeface="Consolas"/>
              </a:rPr>
              <a:t>)</a:t>
            </a:r>
            <a:br>
              <a:rPr lang="en-US" sz="2000" b="1" dirty="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r>
            <a:br>
              <a:rPr lang="en-US" sz="2000" b="1" dirty="0" smtClean="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765945689"/>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latin typeface="Consolas"/>
              </a:rPr>
              <a:t>public class </a:t>
            </a:r>
            <a:r>
              <a:rPr lang="en-US" sz="2000" b="1" dirty="0" smtClean="0">
                <a:latin typeface="Consolas"/>
              </a:rPr>
              <a:t>Customer</a:t>
            </a:r>
            <a:r>
              <a:rPr lang="en-US" sz="2000" b="1" dirty="0" smtClean="0">
                <a:solidFill>
                  <a:srgbClr val="FF00FF"/>
                </a:solidFill>
                <a:latin typeface="Consolas"/>
              </a:rPr>
              <a:t>s</a:t>
            </a:r>
            <a:r>
              <a:rPr lang="en-US" sz="2000" b="1" dirty="0" smtClean="0">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a:t>
            </a:r>
            <a:r>
              <a:rPr lang="en-US" sz="2000" b="1" dirty="0" err="1" smtClean="0">
                <a:latin typeface="Consolas"/>
              </a:rPr>
              <a:t>IEnumerable</a:t>
            </a:r>
            <a:r>
              <a:rPr lang="en-US" sz="2000" b="1" dirty="0" smtClean="0">
                <a:solidFill>
                  <a:schemeClr val="bg1"/>
                </a:solidFill>
                <a:latin typeface="Consolas"/>
              </a:rPr>
              <a:t>&lt;Customer</a:t>
            </a:r>
            <a:r>
              <a:rPr lang="en-US" sz="2000" b="1" dirty="0">
                <a:solidFill>
                  <a:schemeClr val="bg1"/>
                </a:solidFill>
                <a:latin typeface="Consolas"/>
              </a:rPr>
              <a:t>&gt; </a:t>
            </a:r>
            <a:r>
              <a:rPr lang="en-US" sz="2000" b="1" dirty="0" smtClean="0">
                <a:solidFill>
                  <a:schemeClr val="bg1"/>
                </a:solidFill>
                <a:latin typeface="Consolas"/>
              </a:rPr>
              <a:t/>
            </a:r>
            <a:br>
              <a:rPr lang="en-US" sz="2000" b="1" dirty="0" smtClean="0">
                <a:solidFill>
                  <a:schemeClr val="bg1"/>
                </a:solidFill>
                <a:latin typeface="Consolas"/>
              </a:rPr>
            </a:br>
            <a:r>
              <a:rPr lang="en-US" sz="2000" b="1" dirty="0">
                <a:solidFill>
                  <a:schemeClr val="bg1"/>
                </a:solidFill>
                <a:latin typeface="Consolas"/>
              </a:rPr>
              <a:t> </a:t>
            </a:r>
            <a:r>
              <a:rPr lang="en-US" sz="2000" b="1" dirty="0" smtClean="0">
                <a:solidFill>
                  <a:schemeClr val="bg1"/>
                </a:solidFill>
                <a:latin typeface="Consolas"/>
              </a:rPr>
              <a:t>  </a:t>
            </a:r>
            <a:r>
              <a:rPr lang="en-US" sz="2000" b="1" dirty="0" err="1" smtClean="0">
                <a:solidFill>
                  <a:srgbClr val="FF00FF"/>
                </a:solidFill>
                <a:latin typeface="Consolas"/>
              </a:rPr>
              <a:t>GetBy</a:t>
            </a:r>
            <a:r>
              <a:rPr lang="en-US" sz="2000" b="1" dirty="0" err="1" smtClean="0">
                <a:solidFill>
                  <a:schemeClr val="bg1"/>
                </a:solidFill>
                <a:latin typeface="Consolas"/>
              </a:rPr>
              <a:t>YearOfBirth</a:t>
            </a:r>
            <a:r>
              <a:rPr lang="en-US" sz="2000" b="1" dirty="0" smtClean="0">
                <a:solidFill>
                  <a:schemeClr val="bg1"/>
                </a:solidFill>
                <a:latin typeface="Consolas"/>
              </a:rPr>
              <a:t>(</a:t>
            </a:r>
            <a:r>
              <a:rPr lang="en-US" sz="2000" b="1" dirty="0" err="1" smtClean="0">
                <a:latin typeface="Consolas"/>
              </a:rPr>
              <a:t>DateTime</a:t>
            </a:r>
            <a:r>
              <a:rPr lang="en-US" sz="2000" b="1" dirty="0" smtClean="0">
                <a:solidFill>
                  <a:schemeClr val="bg1"/>
                </a:solidFill>
                <a:latin typeface="Consolas"/>
              </a:rPr>
              <a:t> </a:t>
            </a:r>
            <a:r>
              <a:rPr lang="en-US" sz="2000" b="1" dirty="0" err="1">
                <a:solidFill>
                  <a:schemeClr val="bg1"/>
                </a:solidFill>
                <a:latin typeface="Consolas"/>
              </a:rPr>
              <a:t>yearOfBirth</a:t>
            </a:r>
            <a:r>
              <a:rPr lang="en-US" sz="2000" b="1" dirty="0">
                <a:solidFill>
                  <a:schemeClr val="bg1"/>
                </a:solidFill>
                <a:latin typeface="Consolas"/>
              </a:rPr>
              <a:t>)</a:t>
            </a:r>
            <a:br>
              <a:rPr lang="en-US" sz="2000" b="1" dirty="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r>
            <a:br>
              <a:rPr lang="en-US" sz="2000" b="1" dirty="0" smtClean="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51806860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public class Customers</a:t>
            </a:r>
            <a:r>
              <a:rPr lang="en-US" sz="2000" b="1" dirty="0" smtClean="0">
                <a:solidFill>
                  <a:schemeClr val="bg1"/>
                </a:solidFill>
                <a:latin typeface="Consolas"/>
              </a:rPr>
              <a:t/>
            </a:r>
            <a:br>
              <a:rPr lang="en-US" sz="2000" b="1" dirty="0" smtClean="0">
                <a:solidFill>
                  <a:schemeClr val="bg1"/>
                </a:solidFill>
                <a:latin typeface="Consolas"/>
              </a:rPr>
            </a:br>
            <a:r>
              <a:rPr lang="en-US" sz="2000" b="1" dirty="0" smtClean="0">
                <a:solidFill>
                  <a:schemeClr val="bg1"/>
                </a:solidFill>
                <a:latin typeface="Consolas"/>
              </a:rPr>
              <a:t>{ </a:t>
            </a:r>
            <a:br>
              <a:rPr lang="en-US" sz="2000" b="1" dirty="0" smtClean="0">
                <a:solidFill>
                  <a:schemeClr val="bg1"/>
                </a:solidFill>
                <a:latin typeface="Consolas"/>
              </a:rPr>
            </a:br>
            <a:r>
              <a:rPr lang="en-US" sz="2000" b="1" dirty="0" smtClean="0">
                <a:solidFill>
                  <a:schemeClr val="bg1"/>
                </a:solidFill>
                <a:latin typeface="Consolas"/>
              </a:rPr>
              <a:t>   </a:t>
            </a:r>
            <a:r>
              <a:rPr lang="en-US" sz="2000" b="1" dirty="0" err="1" smtClean="0">
                <a:latin typeface="Consolas"/>
              </a:rPr>
              <a:t>IEnumerable</a:t>
            </a:r>
            <a:r>
              <a:rPr lang="en-US" sz="2000" b="1" dirty="0" smtClean="0">
                <a:solidFill>
                  <a:schemeClr val="bg1"/>
                </a:solidFill>
                <a:latin typeface="Consolas"/>
              </a:rPr>
              <a:t>&lt;Customer&gt; </a:t>
            </a:r>
            <a:br>
              <a:rPr lang="en-US" sz="2000" b="1" dirty="0" smtClean="0">
                <a:solidFill>
                  <a:schemeClr val="bg1"/>
                </a:solidFill>
                <a:latin typeface="Consolas"/>
              </a:rPr>
            </a:br>
            <a:r>
              <a:rPr lang="en-US" sz="2000" b="1" dirty="0" smtClean="0">
                <a:solidFill>
                  <a:schemeClr val="bg1"/>
                </a:solidFill>
                <a:latin typeface="Consolas"/>
              </a:rPr>
              <a:t>   </a:t>
            </a:r>
            <a:r>
              <a:rPr lang="en-US" sz="2000" b="1" dirty="0" err="1" smtClean="0">
                <a:solidFill>
                  <a:srgbClr val="FF00FF"/>
                </a:solidFill>
                <a:latin typeface="Consolas"/>
              </a:rPr>
              <a:t>BornIn</a:t>
            </a:r>
            <a:r>
              <a:rPr lang="en-US" sz="2000" b="1" dirty="0" smtClean="0">
                <a:solidFill>
                  <a:schemeClr val="bg1"/>
                </a:solidFill>
                <a:latin typeface="Consolas"/>
              </a:rPr>
              <a:t>(</a:t>
            </a:r>
            <a:r>
              <a:rPr lang="en-US" sz="2000" b="1" dirty="0" err="1" smtClean="0">
                <a:latin typeface="Consolas"/>
              </a:rPr>
              <a:t>DateTime</a:t>
            </a:r>
            <a:r>
              <a:rPr lang="en-US" sz="2000" b="1" dirty="0" smtClean="0">
                <a:solidFill>
                  <a:schemeClr val="bg1"/>
                </a:solidFill>
                <a:latin typeface="Consolas"/>
              </a:rPr>
              <a:t> </a:t>
            </a:r>
            <a:r>
              <a:rPr lang="en-US" sz="2000" b="1" dirty="0" err="1" smtClean="0">
                <a:solidFill>
                  <a:schemeClr val="bg1"/>
                </a:solidFill>
                <a:latin typeface="Consolas"/>
              </a:rPr>
              <a:t>yearOfBirth</a:t>
            </a:r>
            <a:r>
              <a:rPr lang="en-US" sz="2000" b="1" dirty="0" smtClean="0">
                <a:solidFill>
                  <a:schemeClr val="bg1"/>
                </a:solidFill>
                <a:latin typeface="Consolas"/>
              </a:rPr>
              <a:t>)</a:t>
            </a:r>
            <a:br>
              <a:rPr lang="en-US" sz="2000" b="1" dirty="0" smtClean="0">
                <a:solidFill>
                  <a:schemeClr val="bg1"/>
                </a:solidFill>
                <a:latin typeface="Consolas"/>
              </a:rPr>
            </a:br>
            <a:r>
              <a:rPr lang="en-US" sz="2000" b="1" dirty="0" smtClean="0">
                <a:solidFill>
                  <a:schemeClr val="bg1"/>
                </a:solidFill>
                <a:latin typeface="Consolas"/>
              </a:rPr>
              <a:t>   {</a:t>
            </a:r>
            <a:br>
              <a:rPr lang="en-US" sz="2000" b="1" dirty="0" smtClean="0">
                <a:solidFill>
                  <a:schemeClr val="bg1"/>
                </a:solidFill>
                <a:latin typeface="Consolas"/>
              </a:rPr>
            </a:br>
            <a:r>
              <a:rPr lang="en-US" sz="2000" b="1" dirty="0" smtClean="0">
                <a:solidFill>
                  <a:schemeClr val="bg1"/>
                </a:solidFill>
                <a:latin typeface="Consolas"/>
              </a:rPr>
              <a:t/>
            </a:r>
            <a:br>
              <a:rPr lang="en-US" sz="2000" b="1" dirty="0" smtClean="0">
                <a:solidFill>
                  <a:schemeClr val="bg1"/>
                </a:solidFill>
                <a:latin typeface="Consolas"/>
              </a:rPr>
            </a:br>
            <a:r>
              <a:rPr lang="en-US" sz="2000" b="1" dirty="0" smtClean="0">
                <a:solidFill>
                  <a:schemeClr val="bg1"/>
                </a:solidFill>
                <a:latin typeface="Consolas"/>
              </a:rPr>
              <a:t>   }</a:t>
            </a:r>
            <a:br>
              <a:rPr lang="en-US" sz="2000" b="1" dirty="0" smtClean="0">
                <a:solidFill>
                  <a:schemeClr val="bg1"/>
                </a:solidFill>
                <a:latin typeface="Consolas"/>
              </a:rPr>
            </a:br>
            <a:r>
              <a:rPr lang="en-US" sz="2000" b="1" dirty="0" smtClean="0">
                <a:solidFill>
                  <a:schemeClr val="bg1"/>
                </a:solidFill>
                <a:latin typeface="Consolas"/>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4119733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latin typeface="Consolas"/>
              </a:rPr>
              <a:t>public interface</a:t>
            </a:r>
            <a:r>
              <a:rPr lang="en-US" sz="2000" b="1" dirty="0">
                <a:solidFill>
                  <a:schemeClr val="bg1"/>
                </a:solidFill>
                <a:latin typeface="Consolas"/>
              </a:rPr>
              <a:t> </a:t>
            </a:r>
            <a:r>
              <a:rPr lang="en-US" sz="2000" b="1" dirty="0" err="1">
                <a:solidFill>
                  <a:srgbClr val="FF00FF"/>
                </a:solidFill>
                <a:latin typeface="Consolas"/>
              </a:rPr>
              <a:t>I</a:t>
            </a:r>
            <a:r>
              <a:rPr lang="en-US" sz="2000" b="1" dirty="0" err="1">
                <a:solidFill>
                  <a:schemeClr val="bg1"/>
                </a:solidFill>
                <a:latin typeface="Consolas"/>
              </a:rPr>
              <a:t>CustomerRepository</a:t>
            </a:r>
            <a:r>
              <a:rPr lang="en-US" sz="2000" b="1" dirty="0">
                <a:solidFill>
                  <a:schemeClr val="bg1"/>
                </a:solidFill>
                <a:latin typeface="Consolas"/>
              </a:rPr>
              <a:t> </a:t>
            </a:r>
            <a:br>
              <a:rPr lang="en-US" sz="2000" b="1" dirty="0">
                <a:solidFill>
                  <a:schemeClr val="bg1"/>
                </a:solidFill>
                <a:latin typeface="Consolas"/>
              </a:rPr>
            </a:br>
            <a:r>
              <a:rPr lang="en-US" sz="2000" b="1" dirty="0">
                <a:solidFill>
                  <a:schemeClr val="bg1"/>
                </a:solidFill>
                <a:latin typeface="Consolas"/>
              </a:rPr>
              <a:t>{ </a:t>
            </a:r>
            <a:br>
              <a:rPr lang="en-US" sz="2000" b="1" dirty="0">
                <a:solidFill>
                  <a:schemeClr val="bg1"/>
                </a:solidFill>
                <a:latin typeface="Consolas"/>
              </a:rPr>
            </a:br>
            <a:r>
              <a:rPr lang="en-US" sz="2000" b="1" dirty="0">
                <a:solidFill>
                  <a:schemeClr val="bg1"/>
                </a:solidFill>
                <a:latin typeface="Consolas"/>
              </a:rPr>
              <a:t>	</a:t>
            </a:r>
            <a:r>
              <a:rPr lang="en-US" sz="2000" b="1" dirty="0" err="1">
                <a:solidFill>
                  <a:schemeClr val="bg1"/>
                </a:solidFill>
                <a:latin typeface="Consolas"/>
              </a:rPr>
              <a:t>IEnumerable</a:t>
            </a:r>
            <a:r>
              <a:rPr lang="en-US" sz="2000" b="1" dirty="0">
                <a:solidFill>
                  <a:schemeClr val="bg1"/>
                </a:solidFill>
                <a:latin typeface="Consolas"/>
              </a:rPr>
              <a:t> &lt;Customer&gt; </a:t>
            </a:r>
            <a:r>
              <a:rPr lang="en-US" sz="2000" b="1" dirty="0" err="1">
                <a:solidFill>
                  <a:schemeClr val="bg1"/>
                </a:solidFill>
                <a:latin typeface="Consolas"/>
              </a:rPr>
              <a:t>BornIn</a:t>
            </a:r>
            <a:r>
              <a:rPr lang="en-US" sz="2000" b="1" dirty="0">
                <a:solidFill>
                  <a:schemeClr val="bg1"/>
                </a:solidFill>
                <a:latin typeface="Consolas"/>
              </a:rPr>
              <a:t>(</a:t>
            </a:r>
            <a:r>
              <a:rPr lang="en-US" sz="2000" b="1" dirty="0" err="1">
                <a:latin typeface="Consolas"/>
              </a:rPr>
              <a:t>DateTime</a:t>
            </a:r>
            <a:r>
              <a:rPr lang="en-US" sz="2000" b="1" dirty="0">
                <a:solidFill>
                  <a:schemeClr val="bg1"/>
                </a:solidFill>
                <a:latin typeface="Consolas"/>
              </a:rPr>
              <a:t> </a:t>
            </a:r>
            <a:r>
              <a:rPr lang="en-US" sz="2000" b="1" dirty="0" err="1">
                <a:solidFill>
                  <a:schemeClr val="bg1"/>
                </a:solidFill>
                <a:latin typeface="Consolas"/>
              </a:rPr>
              <a:t>yearOfBirth</a:t>
            </a:r>
            <a:r>
              <a:rPr lang="en-US" sz="2000" b="1" dirty="0">
                <a:solidFill>
                  <a:schemeClr val="bg1"/>
                </a:solidFill>
                <a:latin typeface="Consolas"/>
              </a:rPr>
              <a:t>);</a:t>
            </a:r>
            <a:br>
              <a:rPr lang="en-US" sz="2000" b="1" dirty="0">
                <a:solidFill>
                  <a:schemeClr val="bg1"/>
                </a:solidFill>
                <a:latin typeface="Consolas"/>
              </a:rPr>
            </a:br>
            <a:r>
              <a:rPr lang="en-US" sz="2000" b="1" dirty="0">
                <a:solidFill>
                  <a:schemeClr val="bg1"/>
                </a:solidFill>
                <a:latin typeface="Consolas"/>
              </a:rPr>
              <a:t>}</a:t>
            </a:r>
            <a:br>
              <a:rPr lang="en-US" sz="2000" b="1" dirty="0">
                <a:solidFill>
                  <a:schemeClr val="bg1"/>
                </a:solidFill>
                <a:latin typeface="Consolas"/>
              </a:rPr>
            </a:br>
            <a:r>
              <a:rPr lang="en-US" sz="2000" b="1" dirty="0">
                <a:solidFill>
                  <a:schemeClr val="bg1"/>
                </a:solidFill>
                <a:latin typeface="Consolas"/>
              </a:rPr>
              <a:t/>
            </a:r>
            <a:br>
              <a:rPr lang="en-US" sz="2000" b="1" dirty="0">
                <a:solidFill>
                  <a:schemeClr val="bg1"/>
                </a:solidFill>
                <a:latin typeface="Consolas"/>
              </a:rPr>
            </a:br>
            <a:r>
              <a:rPr lang="en-US" sz="2000" b="1" dirty="0">
                <a:latin typeface="Consolas"/>
              </a:rPr>
              <a:t>public class </a:t>
            </a:r>
            <a:r>
              <a:rPr lang="en-US" sz="2000" b="1" dirty="0">
                <a:solidFill>
                  <a:schemeClr val="bg1"/>
                </a:solidFill>
                <a:latin typeface="Consolas"/>
              </a:rPr>
              <a:t>Customers : </a:t>
            </a:r>
            <a:r>
              <a:rPr lang="en-US" sz="2000" b="1" dirty="0" err="1">
                <a:solidFill>
                  <a:schemeClr val="bg1"/>
                </a:solidFill>
                <a:latin typeface="Consolas"/>
              </a:rPr>
              <a:t>ICustomerRepository</a:t>
            </a:r>
            <a:r>
              <a:rPr lang="en-US" sz="2000" b="1" dirty="0">
                <a:solidFill>
                  <a:schemeClr val="bg1"/>
                </a:solidFill>
                <a:latin typeface="Consolas"/>
              </a:rPr>
              <a:t> </a:t>
            </a:r>
            <a:br>
              <a:rPr lang="en-US" sz="2000" b="1" dirty="0">
                <a:solidFill>
                  <a:schemeClr val="bg1"/>
                </a:solidFill>
                <a:latin typeface="Consolas"/>
              </a:rPr>
            </a:br>
            <a:r>
              <a:rPr lang="en-US" sz="2000" b="1" dirty="0">
                <a:solidFill>
                  <a:schemeClr val="bg1"/>
                </a:solidFill>
                <a:latin typeface="Consolas"/>
              </a:rPr>
              <a:t>{</a:t>
            </a:r>
            <a:br>
              <a:rPr lang="en-US" sz="2000" b="1" dirty="0">
                <a:solidFill>
                  <a:schemeClr val="bg1"/>
                </a:solidFill>
                <a:latin typeface="Consolas"/>
              </a:rPr>
            </a:br>
            <a:r>
              <a:rPr lang="en-US" sz="2000" b="1" dirty="0">
                <a:solidFill>
                  <a:schemeClr val="bg1"/>
                </a:solidFill>
                <a:latin typeface="Consolas"/>
              </a:rPr>
              <a:t>	/*…*/</a:t>
            </a:r>
            <a:br>
              <a:rPr lang="en-US" sz="2000" b="1" dirty="0">
                <a:solidFill>
                  <a:schemeClr val="bg1"/>
                </a:solidFill>
                <a:latin typeface="Consolas"/>
              </a:rPr>
            </a:br>
            <a:r>
              <a:rPr lang="en-US" sz="2000" b="1" dirty="0">
                <a:solidFill>
                  <a:schemeClr val="bg1"/>
                </a:solidFill>
                <a:latin typeface="Consolas"/>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324925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	public </a:t>
            </a:r>
            <a:r>
              <a:rPr lang="en-US" sz="2000" b="1" dirty="0">
                <a:latin typeface="Consolas"/>
              </a:rPr>
              <a:t>class </a:t>
            </a:r>
            <a:r>
              <a:rPr lang="en-US" sz="2000" b="1" dirty="0">
                <a:solidFill>
                  <a:schemeClr val="bg1"/>
                </a:solidFill>
                <a:latin typeface="Consolas"/>
              </a:rPr>
              <a:t>Customers : </a:t>
            </a:r>
            <a:r>
              <a:rPr lang="en-US" sz="2000" b="1" dirty="0" err="1">
                <a:solidFill>
                  <a:srgbClr val="FF00FF"/>
                </a:solidFill>
                <a:latin typeface="Consolas"/>
              </a:rPr>
              <a:t>I</a:t>
            </a:r>
            <a:r>
              <a:rPr lang="en-US" sz="2000" b="1" dirty="0" err="1">
                <a:solidFill>
                  <a:schemeClr val="bg1"/>
                </a:solidFill>
                <a:latin typeface="Consolas"/>
              </a:rPr>
              <a:t>CustomerRepository</a:t>
            </a: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27894186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solidFill>
                  <a:schemeClr val="bg1"/>
                </a:solidFill>
                <a:latin typeface="Consolas"/>
              </a:rPr>
              <a:t> </a:t>
            </a:r>
            <a:r>
              <a:rPr lang="en-US" sz="2000" b="1" dirty="0" smtClean="0">
                <a:solidFill>
                  <a:schemeClr val="bg1"/>
                </a:solidFill>
                <a:latin typeface="Consolas"/>
              </a:rPr>
              <a:t> public </a:t>
            </a:r>
            <a:r>
              <a:rPr lang="en-US" sz="2000" b="1" dirty="0">
                <a:solidFill>
                  <a:schemeClr val="bg1"/>
                </a:solidFill>
                <a:latin typeface="Consolas"/>
              </a:rPr>
              <a:t>interface </a:t>
            </a:r>
            <a:r>
              <a:rPr lang="en-US" sz="2000" b="1" dirty="0" err="1">
                <a:solidFill>
                  <a:srgbClr val="FF00FF"/>
                </a:solidFill>
                <a:latin typeface="Consolas"/>
              </a:rPr>
              <a:t>I</a:t>
            </a:r>
            <a:r>
              <a:rPr lang="en-US" sz="2000" b="1" dirty="0" err="1">
                <a:solidFill>
                  <a:schemeClr val="bg1"/>
                </a:solidFill>
                <a:latin typeface="Consolas"/>
              </a:rPr>
              <a:t>FindCustomers</a:t>
            </a: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r>
              <a:rPr lang="en-US" sz="2000" b="1" dirty="0" err="1">
                <a:solidFill>
                  <a:schemeClr val="bg1"/>
                </a:solidFill>
                <a:latin typeface="Consolas"/>
              </a:rPr>
              <a:t>IEnumerable</a:t>
            </a:r>
            <a:r>
              <a:rPr lang="en-US" sz="2000" b="1" dirty="0">
                <a:solidFill>
                  <a:schemeClr val="bg1"/>
                </a:solidFill>
                <a:latin typeface="Consolas"/>
              </a:rPr>
              <a:t> &lt;Customer&gt; </a:t>
            </a:r>
            <a:r>
              <a:rPr lang="en-US" sz="2000" b="1" dirty="0" err="1">
                <a:solidFill>
                  <a:schemeClr val="bg1"/>
                </a:solidFill>
                <a:latin typeface="Consolas"/>
              </a:rPr>
              <a:t>BornIn</a:t>
            </a:r>
            <a:r>
              <a:rPr lang="en-US" sz="2000" b="1" dirty="0">
                <a:solidFill>
                  <a:schemeClr val="bg1"/>
                </a:solidFill>
                <a:latin typeface="Consolas"/>
              </a:rPr>
              <a:t>(</a:t>
            </a:r>
            <a:r>
              <a:rPr lang="en-US" sz="2000" b="1" dirty="0" err="1">
                <a:latin typeface="Consolas"/>
              </a:rPr>
              <a:t>DateTime</a:t>
            </a:r>
            <a:r>
              <a:rPr lang="en-US" sz="2000" b="1" dirty="0">
                <a:latin typeface="Consolas"/>
              </a:rPr>
              <a:t> </a:t>
            </a:r>
            <a:r>
              <a:rPr lang="en-US" sz="2000" b="1" dirty="0" err="1">
                <a:solidFill>
                  <a:schemeClr val="bg1"/>
                </a:solidFill>
                <a:latin typeface="Consolas"/>
              </a:rPr>
              <a:t>yearOfBirth</a:t>
            </a:r>
            <a:r>
              <a:rPr lang="en-US" sz="2000" b="1" dirty="0">
                <a:solidFill>
                  <a:schemeClr val="bg1"/>
                </a:solidFill>
                <a:latin typeface="Consolas"/>
              </a:rPr>
              <a:t>);</a:t>
            </a:r>
            <a:br>
              <a:rPr lang="en-US" sz="2000" b="1" dirty="0">
                <a:solidFill>
                  <a:schemeClr val="bg1"/>
                </a:solidFill>
                <a:latin typeface="Consolas"/>
              </a:rPr>
            </a:br>
            <a:r>
              <a:rPr lang="en-US" sz="2000" b="1" dirty="0" smtClean="0">
                <a:solidFill>
                  <a:schemeClr val="bg1"/>
                </a:solidFill>
                <a:latin typeface="Consolas"/>
              </a:rPr>
              <a:t>  }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65320890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solidFill>
                  <a:schemeClr val="bg1"/>
                </a:solidFill>
                <a:latin typeface="Consolas"/>
              </a:rPr>
              <a:t> </a:t>
            </a:r>
            <a:r>
              <a:rPr lang="en-US" sz="2000" b="1" dirty="0" smtClean="0">
                <a:solidFill>
                  <a:schemeClr val="bg1"/>
                </a:solidFill>
                <a:latin typeface="Consolas"/>
              </a:rPr>
              <a:t> public </a:t>
            </a:r>
            <a:r>
              <a:rPr lang="en-US" sz="2000" b="1" dirty="0">
                <a:solidFill>
                  <a:schemeClr val="bg1"/>
                </a:solidFill>
                <a:latin typeface="Consolas"/>
              </a:rPr>
              <a:t>interface </a:t>
            </a:r>
            <a:r>
              <a:rPr lang="en-US" sz="2000" b="1" dirty="0" err="1">
                <a:solidFill>
                  <a:schemeClr val="bg1"/>
                </a:solidFill>
                <a:latin typeface="Consolas"/>
              </a:rPr>
              <a:t>IFindCustomers</a:t>
            </a: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r>
              <a:rPr lang="en-US" sz="2000" b="1" dirty="0" err="1">
                <a:solidFill>
                  <a:schemeClr val="bg1"/>
                </a:solidFill>
                <a:latin typeface="Consolas"/>
              </a:rPr>
              <a:t>IEnumerable</a:t>
            </a:r>
            <a:r>
              <a:rPr lang="en-US" sz="2000" b="1" dirty="0">
                <a:solidFill>
                  <a:schemeClr val="bg1"/>
                </a:solidFill>
                <a:latin typeface="Consolas"/>
              </a:rPr>
              <a:t> &lt;Customer&gt; </a:t>
            </a:r>
            <a:r>
              <a:rPr lang="en-US" sz="2000" b="1" dirty="0" err="1">
                <a:solidFill>
                  <a:schemeClr val="bg1"/>
                </a:solidFill>
                <a:latin typeface="Consolas"/>
              </a:rPr>
              <a:t>BornIn</a:t>
            </a:r>
            <a:r>
              <a:rPr lang="en-US" sz="2000" b="1" dirty="0">
                <a:solidFill>
                  <a:schemeClr val="bg1"/>
                </a:solidFill>
                <a:latin typeface="Consolas"/>
              </a:rPr>
              <a:t>(</a:t>
            </a:r>
            <a:r>
              <a:rPr lang="en-US" sz="2000" b="1" dirty="0" err="1">
                <a:latin typeface="Consolas"/>
              </a:rPr>
              <a:t>DateTime</a:t>
            </a:r>
            <a:r>
              <a:rPr lang="en-US" sz="2000" b="1" dirty="0">
                <a:latin typeface="Consolas"/>
              </a:rPr>
              <a:t> </a:t>
            </a:r>
            <a:r>
              <a:rPr lang="en-US" sz="2000" b="1" dirty="0" smtClean="0">
                <a:solidFill>
                  <a:srgbClr val="FF00FF"/>
                </a:solidFill>
                <a:latin typeface="Consolas"/>
              </a:rPr>
              <a:t>year</a:t>
            </a:r>
            <a:r>
              <a:rPr lang="en-US" sz="2000" b="1" dirty="0" smtClean="0">
                <a:solidFill>
                  <a:schemeClr val="bg1"/>
                </a:solidFill>
                <a:latin typeface="Consolas"/>
              </a:rPr>
              <a:t>);</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81074494"/>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solidFill>
                  <a:schemeClr val="bg1"/>
                </a:solidFill>
                <a:latin typeface="Consolas"/>
              </a:rPr>
              <a:t> </a:t>
            </a:r>
            <a:r>
              <a:rPr lang="en-US" sz="2000" b="1" dirty="0" smtClean="0">
                <a:solidFill>
                  <a:schemeClr val="bg1"/>
                </a:solidFill>
                <a:latin typeface="Consolas"/>
              </a:rPr>
              <a:t> public </a:t>
            </a:r>
            <a:r>
              <a:rPr lang="en-US" sz="2000" b="1" dirty="0">
                <a:solidFill>
                  <a:schemeClr val="bg1"/>
                </a:solidFill>
                <a:latin typeface="Consolas"/>
              </a:rPr>
              <a:t>interface </a:t>
            </a:r>
            <a:r>
              <a:rPr lang="en-US" sz="2000" b="1" dirty="0" err="1">
                <a:solidFill>
                  <a:schemeClr val="bg1"/>
                </a:solidFill>
                <a:latin typeface="Consolas"/>
              </a:rPr>
              <a:t>IFindCustomers</a:t>
            </a: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r>
              <a:rPr lang="en-US" sz="2000" b="1" dirty="0" err="1">
                <a:solidFill>
                  <a:schemeClr val="bg1"/>
                </a:solidFill>
                <a:latin typeface="Consolas"/>
              </a:rPr>
              <a:t>IEnumerable</a:t>
            </a:r>
            <a:r>
              <a:rPr lang="en-US" sz="2000" b="1" dirty="0">
                <a:solidFill>
                  <a:schemeClr val="bg1"/>
                </a:solidFill>
                <a:latin typeface="Consolas"/>
              </a:rPr>
              <a:t> &lt;Customer&gt; </a:t>
            </a:r>
            <a:r>
              <a:rPr lang="en-US" sz="2000" b="1" dirty="0" err="1" smtClean="0">
                <a:solidFill>
                  <a:schemeClr val="bg1"/>
                </a:solidFill>
                <a:latin typeface="Consolas"/>
              </a:rPr>
              <a:t>BornIn</a:t>
            </a:r>
            <a:r>
              <a:rPr lang="en-US" sz="2000" b="1" dirty="0" smtClean="0">
                <a:solidFill>
                  <a:schemeClr val="bg1"/>
                </a:solidFill>
                <a:latin typeface="Consolas"/>
              </a:rPr>
              <a:t>(</a:t>
            </a:r>
            <a:r>
              <a:rPr lang="en-US" sz="2000" b="1" dirty="0" smtClean="0">
                <a:latin typeface="Consolas"/>
              </a:rPr>
              <a:t>Year </a:t>
            </a:r>
            <a:r>
              <a:rPr lang="en-US" sz="2000" b="1" dirty="0" smtClean="0">
                <a:solidFill>
                  <a:srgbClr val="FF00FF"/>
                </a:solidFill>
                <a:latin typeface="Consolas"/>
              </a:rPr>
              <a:t>year</a:t>
            </a:r>
            <a:r>
              <a:rPr lang="en-US" sz="2000" b="1" dirty="0" smtClean="0">
                <a:solidFill>
                  <a:schemeClr val="bg1"/>
                </a:solidFill>
                <a:latin typeface="Consolas"/>
              </a:rPr>
              <a:t>);</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037184892"/>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solidFill>
                  <a:schemeClr val="bg1"/>
                </a:solidFill>
                <a:latin typeface="Consolas"/>
              </a:rPr>
              <a:t>		class Customers:</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t>
            </a:r>
            <a:r>
              <a:rPr lang="en-US" sz="2000" b="1" dirty="0" err="1" smtClean="0">
                <a:solidFill>
                  <a:schemeClr val="bg1"/>
                </a:solidFill>
                <a:latin typeface="Consolas"/>
              </a:rPr>
              <a:t>def</a:t>
            </a:r>
            <a:r>
              <a:rPr lang="en-US" sz="2000" b="1" dirty="0" smtClean="0">
                <a:solidFill>
                  <a:schemeClr val="bg1"/>
                </a:solidFill>
                <a:latin typeface="Consolas"/>
              </a:rPr>
              <a:t> </a:t>
            </a:r>
            <a:r>
              <a:rPr lang="en-US" sz="2000" b="1" dirty="0" err="1" smtClean="0">
                <a:solidFill>
                  <a:schemeClr val="bg1"/>
                </a:solidFill>
                <a:latin typeface="Consolas"/>
              </a:rPr>
              <a:t>BornIn</a:t>
            </a:r>
            <a:r>
              <a:rPr lang="en-US" sz="2000" b="1" dirty="0" smtClean="0">
                <a:solidFill>
                  <a:schemeClr val="bg1"/>
                </a:solidFill>
                <a:latin typeface="Consolas"/>
              </a:rPr>
              <a:t>(self, </a:t>
            </a:r>
            <a:r>
              <a:rPr lang="en-US" sz="2000" b="1" dirty="0" smtClean="0">
                <a:solidFill>
                  <a:srgbClr val="FF00FF"/>
                </a:solidFill>
                <a:latin typeface="Consolas"/>
              </a:rPr>
              <a:t>year</a:t>
            </a:r>
            <a:r>
              <a:rPr lang="en-US" sz="2000" b="1" dirty="0" smtClean="0">
                <a:solidFill>
                  <a:schemeClr val="bg1"/>
                </a:solidFill>
                <a:latin typeface="Consolas"/>
              </a:rPr>
              <a:t>):</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840309198"/>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solidFill>
                  <a:schemeClr val="bg1"/>
                </a:solidFill>
                <a:latin typeface="Consolas"/>
              </a:rPr>
              <a:t>		class Customers:</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t>
            </a:r>
            <a:r>
              <a:rPr lang="en-US" sz="2000" b="1" dirty="0" err="1" smtClean="0">
                <a:solidFill>
                  <a:schemeClr val="bg1"/>
                </a:solidFill>
                <a:latin typeface="Consolas"/>
              </a:rPr>
              <a:t>def</a:t>
            </a:r>
            <a:r>
              <a:rPr lang="en-US" sz="2000" b="1" dirty="0" smtClean="0">
                <a:solidFill>
                  <a:schemeClr val="bg1"/>
                </a:solidFill>
                <a:latin typeface="Consolas"/>
              </a:rPr>
              <a:t> </a:t>
            </a:r>
            <a:r>
              <a:rPr lang="en-US" sz="2000" b="1" dirty="0" err="1" smtClean="0">
                <a:solidFill>
                  <a:schemeClr val="bg1"/>
                </a:solidFill>
                <a:latin typeface="Consolas"/>
              </a:rPr>
              <a:t>BornIn</a:t>
            </a:r>
            <a:r>
              <a:rPr lang="en-US" sz="2000" b="1" dirty="0" smtClean="0">
                <a:solidFill>
                  <a:schemeClr val="bg1"/>
                </a:solidFill>
                <a:latin typeface="Consolas"/>
              </a:rPr>
              <a:t>(self, </a:t>
            </a:r>
            <a:r>
              <a:rPr lang="en-US" sz="2000" b="1" dirty="0" smtClean="0">
                <a:solidFill>
                  <a:srgbClr val="FF00FF"/>
                </a:solidFill>
                <a:latin typeface="Consolas"/>
              </a:rPr>
              <a:t>year</a:t>
            </a:r>
            <a:r>
              <a:rPr lang="en-US" sz="2000" b="1" dirty="0" smtClean="0">
                <a:solidFill>
                  <a:schemeClr val="bg1"/>
                </a:solidFill>
                <a:latin typeface="Consolas"/>
              </a:rPr>
              <a:t>):</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4212602364"/>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Iformatter</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err="1" smtClean="0">
                <a:solidFill>
                  <a:schemeClr val="bg1"/>
                </a:solidFill>
                <a:latin typeface="Consolas" pitchFamily="49" charset="0"/>
                <a:ea typeface="Roboto" pitchFamily="2" charset="0"/>
                <a:cs typeface="Consolas" pitchFamily="49" charset="0"/>
              </a:rPr>
              <a:t>IFormat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49135153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000" b="1" dirty="0" err="1" smtClean="0">
                <a:solidFill>
                  <a:schemeClr val="bg1"/>
                </a:solidFill>
                <a:latin typeface="Consolas" pitchFamily="49" charset="0"/>
                <a:ea typeface="Roboto" pitchFamily="2" charset="0"/>
                <a:cs typeface="Consolas" pitchFamily="49" charset="0"/>
              </a:rPr>
              <a:t>IObserver</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err="1" smtClean="0">
                <a:solidFill>
                  <a:schemeClr val="bg1"/>
                </a:solidFill>
                <a:latin typeface="Consolas" pitchFamily="49" charset="0"/>
                <a:ea typeface="Roboto" pitchFamily="2" charset="0"/>
                <a:cs typeface="Consolas" pitchFamily="49" charset="0"/>
              </a:rPr>
              <a:t>IObserve</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96712175"/>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Interfaces </a:t>
            </a:r>
            <a:br>
              <a:rPr lang="de-DE" dirty="0" smtClean="0"/>
            </a:br>
            <a:r>
              <a:rPr lang="de-DE" dirty="0" smtClean="0"/>
              <a:t>definieren </a:t>
            </a:r>
            <a:r>
              <a:rPr lang="de-DE" dirty="0" smtClean="0">
                <a:solidFill>
                  <a:srgbClr val="FF00FF"/>
                </a:solidFill>
              </a:rPr>
              <a:t>verhalten</a:t>
            </a:r>
            <a:r>
              <a:rPr lang="de-DE" dirty="0" smtClean="0"/>
              <a:t>. </a:t>
            </a:r>
            <a:br>
              <a:rPr lang="de-DE" dirty="0" smtClean="0"/>
            </a:br>
            <a:r>
              <a:rPr lang="de-DE" dirty="0"/>
              <a:t/>
            </a:r>
            <a:br>
              <a:rPr lang="de-DE" dirty="0"/>
            </a:br>
            <a:r>
              <a:rPr lang="de-DE" dirty="0" smtClean="0"/>
              <a:t>Warum nennen wir sie nicht so?</a:t>
            </a:r>
            <a:endParaRPr lang="de-DE" dirty="0"/>
          </a:p>
        </p:txBody>
      </p:sp>
    </p:spTree>
    <p:extLst>
      <p:ext uri="{BB962C8B-B14F-4D97-AF65-F5344CB8AC3E}">
        <p14:creationId xmlns:p14="http://schemas.microsoft.com/office/powerpoint/2010/main" val="2943416796"/>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 Do Something For You</a:t>
            </a:r>
            <a:endParaRPr lang="de-DE" dirty="0"/>
          </a:p>
        </p:txBody>
      </p:sp>
    </p:spTree>
    <p:extLst>
      <p:ext uri="{BB962C8B-B14F-4D97-AF65-F5344CB8AC3E}">
        <p14:creationId xmlns:p14="http://schemas.microsoft.com/office/powerpoint/2010/main" val="15557712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Systemische Metapher</a:t>
            </a:r>
            <a:br>
              <a:rPr lang="de-DE" dirty="0" smtClean="0"/>
            </a:br>
            <a:r>
              <a:rPr lang="de-DE" dirty="0" smtClean="0"/>
              <a:t/>
            </a:r>
            <a:br>
              <a:rPr lang="de-DE" dirty="0" smtClean="0"/>
            </a:br>
            <a:r>
              <a:rPr lang="de-DE" dirty="0" smtClean="0">
                <a:solidFill>
                  <a:srgbClr val="FF00FF"/>
                </a:solidFill>
              </a:rPr>
              <a:t>Klare Namen</a:t>
            </a:r>
            <a:endParaRPr lang="en-US" dirty="0">
              <a:solidFill>
                <a:srgbClr val="FF00FF"/>
              </a:solidFill>
            </a:endParaRPr>
          </a:p>
        </p:txBody>
      </p:sp>
    </p:spTree>
    <p:extLst>
      <p:ext uri="{BB962C8B-B14F-4D97-AF65-F5344CB8AC3E}">
        <p14:creationId xmlns:p14="http://schemas.microsoft.com/office/powerpoint/2010/main" val="2968524451"/>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algn="l"/>
            <a:r>
              <a:rPr lang="de-AT" sz="1200" dirty="0" err="1" smtClean="0">
                <a:latin typeface="Roboto" pitchFamily="2" charset="0"/>
                <a:ea typeface="Roboto" pitchFamily="2" charset="0"/>
              </a:rPr>
              <a:t>Inspired</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by</a:t>
            </a:r>
            <a:r>
              <a:rPr lang="de-AT" sz="1200" dirty="0" smtClean="0">
                <a:latin typeface="Roboto" pitchFamily="2" charset="0"/>
                <a:ea typeface="Roboto" pitchFamily="2" charset="0"/>
              </a:rPr>
              <a:t> and using the </a:t>
            </a:r>
            <a:r>
              <a:rPr lang="de-AT" sz="1200" dirty="0" err="1" smtClean="0">
                <a:latin typeface="Roboto" pitchFamily="2" charset="0"/>
                <a:ea typeface="Roboto" pitchFamily="2" charset="0"/>
              </a:rPr>
              <a:t>fonts</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suggested</a:t>
            </a:r>
            <a:r>
              <a:rPr lang="de-AT" sz="1200" dirty="0" smtClean="0">
                <a:latin typeface="Roboto" pitchFamily="2" charset="0"/>
                <a:ea typeface="Roboto" pitchFamily="2" charset="0"/>
              </a:rPr>
              <a:t> at</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2"/>
              </a:rPr>
              <a:t>http://www.labnol.org/software/tutorials/advice-select-best-fonts-for-powerpoint-presentation-slides/3355/</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Health</a:t>
            </a:r>
            <a:r>
              <a:rPr lang="de-AT" sz="1200" dirty="0">
                <a:latin typeface="Roboto" pitchFamily="2" charset="0"/>
                <a:ea typeface="Roboto" pitchFamily="2" charset="0"/>
              </a:rPr>
              <a:t/>
            </a:r>
            <a:br>
              <a:rPr lang="de-AT" sz="1200" dirty="0">
                <a:latin typeface="Roboto" pitchFamily="2" charset="0"/>
                <a:ea typeface="Roboto" pitchFamily="2" charset="0"/>
              </a:rPr>
            </a:br>
            <a:r>
              <a:rPr lang="de-DE" sz="1200" dirty="0">
                <a:latin typeface="Roboto" pitchFamily="2" charset="0"/>
                <a:ea typeface="Roboto" pitchFamily="2" charset="0"/>
                <a:hlinkClick r:id="rId3"/>
              </a:rPr>
              <a:t>http://thenounproject.com/noun/first-aid/#</a:t>
            </a:r>
            <a:r>
              <a:rPr lang="de-DE" sz="1200" dirty="0" smtClean="0">
                <a:latin typeface="Roboto" pitchFamily="2" charset="0"/>
                <a:ea typeface="Roboto" pitchFamily="2" charset="0"/>
                <a:hlinkClick r:id="rId3"/>
              </a:rPr>
              <a:t>icon-No2208</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a:latin typeface="Roboto" pitchFamily="2" charset="0"/>
                <a:ea typeface="Roboto" pitchFamily="2" charset="0"/>
              </a:rPr>
              <a:t/>
            </a:r>
            <a:br>
              <a:rPr lang="de-DE" sz="1200" dirty="0">
                <a:latin typeface="Roboto" pitchFamily="2" charset="0"/>
                <a:ea typeface="Roboto" pitchFamily="2" charset="0"/>
              </a:rPr>
            </a:br>
            <a:r>
              <a:rPr lang="de-DE" sz="1200" dirty="0">
                <a:latin typeface="Roboto" pitchFamily="2" charset="0"/>
                <a:ea typeface="Roboto" pitchFamily="2" charset="0"/>
              </a:rPr>
              <a:t/>
            </a:r>
            <a:br>
              <a:rPr lang="de-DE" sz="1200" dirty="0">
                <a:latin typeface="Roboto" pitchFamily="2" charset="0"/>
                <a:ea typeface="Roboto" pitchFamily="2" charset="0"/>
              </a:rPr>
            </a:br>
            <a:r>
              <a:rPr lang="de-DE" sz="1200" dirty="0" smtClean="0">
                <a:latin typeface="Roboto" pitchFamily="2" charset="0"/>
                <a:ea typeface="Roboto" pitchFamily="2" charset="0"/>
              </a:rPr>
              <a:t>Andy Palmer on Singletons</a:t>
            </a:r>
            <a:br>
              <a:rPr lang="de-DE" sz="1200" dirty="0" smtClean="0">
                <a:latin typeface="Roboto" pitchFamily="2" charset="0"/>
                <a:ea typeface="Roboto" pitchFamily="2" charset="0"/>
              </a:rPr>
            </a:br>
            <a:r>
              <a:rPr lang="de-DE" sz="1200" dirty="0" smtClean="0">
                <a:latin typeface="Roboto" pitchFamily="2" charset="0"/>
                <a:ea typeface="Roboto" pitchFamily="2" charset="0"/>
                <a:hlinkClick r:id="rId4"/>
              </a:rPr>
              <a:t>http</a:t>
            </a:r>
            <a:r>
              <a:rPr lang="de-DE" sz="1200" dirty="0">
                <a:latin typeface="Roboto" pitchFamily="2" charset="0"/>
                <a:ea typeface="Roboto" pitchFamily="2" charset="0"/>
                <a:hlinkClick r:id="rId4"/>
              </a:rPr>
              <a:t>://andypalmer.com/2008/05/singletons/</a:t>
            </a:r>
            <a:endParaRPr lang="en-US" sz="1200" dirty="0">
              <a:latin typeface="Roboto" pitchFamily="2" charset="0"/>
              <a:ea typeface="Roboto" pitchFamily="2" charset="0"/>
            </a:endParaRPr>
          </a:p>
        </p:txBody>
      </p:sp>
    </p:spTree>
    <p:extLst>
      <p:ext uri="{BB962C8B-B14F-4D97-AF65-F5344CB8AC3E}">
        <p14:creationId xmlns:p14="http://schemas.microsoft.com/office/powerpoint/2010/main" val="774948507"/>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Blue</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p>
          <a:p>
            <a:pPr algn="ctr"/>
            <a:r>
              <a:rPr lang="en-US" sz="2000" dirty="0" smtClean="0">
                <a:latin typeface="Roboto" pitchFamily="2" charset="0"/>
                <a:ea typeface="Roboto" pitchFamily="2" charset="0"/>
              </a:rPr>
              <a:t>0,183,255</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Green,</a:t>
            </a:r>
          </a:p>
          <a:p>
            <a:pPr algn="ctr"/>
            <a:r>
              <a:rPr lang="en-US" sz="2000" dirty="0" err="1" smtClean="0">
                <a:latin typeface="Roboto" pitchFamily="2" charset="0"/>
                <a:ea typeface="Roboto" pitchFamily="2" charset="0"/>
              </a:rPr>
              <a:t>Rgb</a:t>
            </a:r>
            <a:endParaRPr lang="en-US" sz="2000" dirty="0" smtClean="0">
              <a:latin typeface="Roboto" pitchFamily="2" charset="0"/>
              <a:ea typeface="Roboto" pitchFamily="2" charset="0"/>
            </a:endParaRPr>
          </a:p>
          <a:p>
            <a:pPr algn="ctr"/>
            <a:r>
              <a:rPr lang="en-US" sz="2000" dirty="0" smtClean="0">
                <a:latin typeface="Roboto" pitchFamily="2" charset="0"/>
                <a:ea typeface="Roboto" pitchFamily="2" charset="0"/>
              </a:rPr>
              <a:t>0,219,0</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Magenta,</a:t>
            </a:r>
          </a:p>
          <a:p>
            <a:pPr algn="ctr"/>
            <a:r>
              <a:rPr lang="en-US" sz="2000" dirty="0" smtClean="0">
                <a:latin typeface="Roboto" pitchFamily="2" charset="0"/>
                <a:ea typeface="Roboto" pitchFamily="2" charset="0"/>
              </a:rPr>
              <a:t>#FF00FF</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Orange,</a:t>
            </a:r>
          </a:p>
          <a:p>
            <a:pPr algn="ctr"/>
            <a:r>
              <a:rPr lang="en-US" sz="2000" dirty="0" err="1" smtClean="0">
                <a:latin typeface="Roboto" pitchFamily="2" charset="0"/>
                <a:ea typeface="Roboto" pitchFamily="2" charset="0"/>
              </a:rPr>
              <a:t>Rgb</a:t>
            </a:r>
            <a:r>
              <a:rPr lang="de-DE" sz="2000" dirty="0" smtClean="0">
                <a:latin typeface="Roboto" pitchFamily="2" charset="0"/>
                <a:ea typeface="Roboto" pitchFamily="2" charset="0"/>
              </a:rPr>
              <a:t>,</a:t>
            </a:r>
          </a:p>
          <a:p>
            <a:pPr algn="ctr"/>
            <a:r>
              <a:rPr lang="de-DE" sz="2000" dirty="0" smtClean="0">
                <a:latin typeface="Roboto" pitchFamily="2" charset="0"/>
                <a:ea typeface="Roboto" pitchFamily="2" charset="0"/>
              </a:rPr>
              <a:t>255,116,0</a:t>
            </a:r>
            <a:endParaRPr lang="en-US" sz="2000" dirty="0" smtClean="0">
              <a:latin typeface="Roboto" pitchFamily="2" charset="0"/>
              <a:ea typeface="Roboto" pitchFamily="2" charset="0"/>
            </a:endParaRPr>
          </a:p>
        </p:txBody>
      </p:sp>
      <p:sp>
        <p:nvSpPr>
          <p:cNvPr id="14" name="Rechteck 13"/>
          <p:cNvSpPr/>
          <p:nvPr/>
        </p:nvSpPr>
        <p:spPr>
          <a:xfrm>
            <a:off x="467544" y="2348880"/>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Light Gray,</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br>
              <a:rPr lang="en-US" sz="2000" dirty="0" smtClean="0">
                <a:latin typeface="Roboto" pitchFamily="2" charset="0"/>
                <a:ea typeface="Roboto" pitchFamily="2" charset="0"/>
              </a:rPr>
            </a:br>
            <a:r>
              <a:rPr lang="en-US" sz="2000" dirty="0" smtClean="0">
                <a:latin typeface="Roboto" pitchFamily="2" charset="0"/>
                <a:ea typeface="Roboto" pitchFamily="2" charset="0"/>
              </a:rPr>
              <a:t>191,191,191</a:t>
            </a:r>
            <a:endParaRPr lang="de-DE" sz="2000" dirty="0">
              <a:latin typeface="Roboto" pitchFamily="2" charset="0"/>
              <a:ea typeface="Roboto" pitchFamily="2" charset="0"/>
            </a:endParaRPr>
          </a:p>
        </p:txBody>
      </p:sp>
      <p:sp>
        <p:nvSpPr>
          <p:cNvPr id="15" name="Rechteck 14"/>
          <p:cNvSpPr/>
          <p:nvPr/>
        </p:nvSpPr>
        <p:spPr>
          <a:xfrm>
            <a:off x="2627784" y="2348880"/>
            <a:ext cx="1800200" cy="18002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tx1">
                    <a:lumMod val="75000"/>
                    <a:lumOff val="25000"/>
                  </a:schemeClr>
                </a:solidFill>
                <a:latin typeface="Roboto" pitchFamily="2" charset="0"/>
                <a:ea typeface="Roboto" pitchFamily="2" charset="0"/>
              </a:rPr>
              <a:t>Dark Gray,</a:t>
            </a:r>
          </a:p>
          <a:p>
            <a:pPr algn="ctr"/>
            <a:r>
              <a:rPr lang="en-US" sz="2000" dirty="0" err="1" smtClean="0">
                <a:solidFill>
                  <a:schemeClr val="tx1">
                    <a:lumMod val="75000"/>
                    <a:lumOff val="25000"/>
                  </a:schemeClr>
                </a:solidFill>
                <a:latin typeface="Roboto" pitchFamily="2" charset="0"/>
                <a:ea typeface="Roboto" pitchFamily="2" charset="0"/>
              </a:rPr>
              <a:t>Rgb</a:t>
            </a:r>
            <a:r>
              <a:rPr lang="en-US" sz="2000" dirty="0" smtClean="0">
                <a:solidFill>
                  <a:schemeClr val="tx1">
                    <a:lumMod val="75000"/>
                    <a:lumOff val="25000"/>
                  </a:schemeClr>
                </a:solidFill>
                <a:latin typeface="Roboto" pitchFamily="2" charset="0"/>
                <a:ea typeface="Roboto" pitchFamily="2" charset="0"/>
              </a:rPr>
              <a:t>,</a:t>
            </a:r>
          </a:p>
          <a:p>
            <a:pPr algn="ctr"/>
            <a:r>
              <a:rPr lang="en-US" sz="2000" dirty="0" smtClean="0">
                <a:solidFill>
                  <a:schemeClr val="tx1">
                    <a:lumMod val="75000"/>
                    <a:lumOff val="25000"/>
                  </a:schemeClr>
                </a:solidFill>
                <a:latin typeface="Roboto" pitchFamily="2" charset="0"/>
                <a:ea typeface="Roboto" pitchFamily="2" charset="0"/>
              </a:rPr>
              <a:t>64,64,64</a:t>
            </a:r>
            <a:endParaRPr lang="de-DE" sz="2000" dirty="0">
              <a:solidFill>
                <a:schemeClr val="tx1">
                  <a:lumMod val="75000"/>
                  <a:lumOff val="25000"/>
                </a:schemeClr>
              </a:solidFill>
              <a:latin typeface="Roboto" pitchFamily="2" charset="0"/>
              <a:ea typeface="Roboto" pitchFamily="2" charset="0"/>
            </a:endParaRPr>
          </a:p>
        </p:txBody>
      </p:sp>
    </p:spTree>
    <p:extLst>
      <p:ext uri="{BB962C8B-B14F-4D97-AF65-F5344CB8AC3E}">
        <p14:creationId xmlns:p14="http://schemas.microsoft.com/office/powerpoint/2010/main" val="3617706756"/>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Anhang</a:t>
            </a:r>
            <a:endParaRPr lang="de-DE" dirty="0"/>
          </a:p>
        </p:txBody>
      </p:sp>
      <p:sp>
        <p:nvSpPr>
          <p:cNvPr id="3" name="Textplatzhalter 2"/>
          <p:cNvSpPr>
            <a:spLocks noGrp="1"/>
          </p:cNvSpPr>
          <p:nvPr>
            <p:ph type="body" sz="quarter" idx="10"/>
          </p:nvPr>
        </p:nvSpPr>
        <p:spPr/>
        <p:txBody>
          <a:bodyPr/>
          <a:lstStyle/>
          <a:p>
            <a:endParaRPr lang="de-DE"/>
          </a:p>
        </p:txBody>
      </p:sp>
      <p:sp>
        <p:nvSpPr>
          <p:cNvPr id="4" name="Textplatzhalter 3"/>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32264885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Blind men and the elephant</a:t>
            </a:r>
            <a:br>
              <a:rPr lang="en-US" dirty="0" smtClean="0"/>
            </a:br>
            <a:r>
              <a:rPr lang="en-US" dirty="0" smtClean="0"/>
              <a:t/>
            </a:r>
            <a:br>
              <a:rPr lang="en-US" dirty="0" smtClean="0"/>
            </a:br>
            <a:r>
              <a:rPr lang="en-US" dirty="0" smtClean="0">
                <a:solidFill>
                  <a:schemeClr val="tx1">
                    <a:lumMod val="75000"/>
                    <a:lumOff val="25000"/>
                  </a:schemeClr>
                </a:solidFill>
              </a:rPr>
              <a:t>John Godfrey Saxe</a:t>
            </a:r>
            <a:endParaRPr lang="en-US"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solidFill>
                  <a:srgbClr val="FF7400"/>
                </a:solidFill>
                <a:latin typeface="Roboto" pitchFamily="2" charset="0"/>
                <a:ea typeface="Roboto" pitchFamily="2" charset="0"/>
              </a:rPr>
              <a:t>It was six men of </a:t>
            </a:r>
            <a:r>
              <a:rPr lang="en-US" sz="3600" dirty="0" err="1" smtClean="0">
                <a:solidFill>
                  <a:srgbClr val="FF7400"/>
                </a:solidFill>
                <a:latin typeface="Roboto" pitchFamily="2" charset="0"/>
                <a:ea typeface="Roboto" pitchFamily="2" charset="0"/>
              </a:rPr>
              <a:t>Indostan</a:t>
            </a:r>
            <a:r>
              <a:rPr lang="en-US" sz="3600" dirty="0" smtClean="0">
                <a:solidFill>
                  <a:srgbClr val="FF7400"/>
                </a:solidFill>
                <a:latin typeface="Roboto" pitchFamily="2" charset="0"/>
                <a:ea typeface="Roboto" pitchFamily="2" charset="0"/>
              </a:rPr>
              <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To learning much inclined,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Who went to see the Elephant</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(Though all of them were blind),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That each by observation</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Might satisfy his mind.</a:t>
            </a:r>
            <a:br>
              <a:rPr lang="en-US" sz="3600" dirty="0" smtClean="0">
                <a:solidFill>
                  <a:srgbClr val="FF7400"/>
                </a:solidFill>
                <a:latin typeface="Roboto" pitchFamily="2" charset="0"/>
                <a:ea typeface="Roboto" pitchFamily="2" charset="0"/>
              </a:rPr>
            </a:br>
            <a:endParaRPr lang="en-US" sz="3600"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First</a:t>
            </a:r>
            <a:r>
              <a:rPr lang="en-US" sz="3600" dirty="0" smtClean="0">
                <a:latin typeface="Roboto" pitchFamily="2" charset="0"/>
                <a:ea typeface="Roboto" pitchFamily="2" charset="0"/>
              </a:rPr>
              <a:t> approached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fall</a:t>
            </a:r>
            <a:br>
              <a:rPr lang="en-US" sz="3600" dirty="0" smtClean="0">
                <a:latin typeface="Roboto" pitchFamily="2" charset="0"/>
                <a:ea typeface="Roboto" pitchFamily="2" charset="0"/>
              </a:rPr>
            </a:br>
            <a:r>
              <a:rPr lang="en-US" sz="3600" dirty="0" smtClean="0">
                <a:latin typeface="Roboto" pitchFamily="2" charset="0"/>
                <a:ea typeface="Roboto" pitchFamily="2" charset="0"/>
              </a:rPr>
              <a:t>Against his broad and sturdy side,</a:t>
            </a:r>
            <a:br>
              <a:rPr lang="en-US" sz="3600" dirty="0" smtClean="0">
                <a:latin typeface="Roboto" pitchFamily="2" charset="0"/>
                <a:ea typeface="Roboto" pitchFamily="2" charset="0"/>
              </a:rPr>
            </a:br>
            <a:r>
              <a:rPr lang="en-US" sz="3600" dirty="0" smtClean="0">
                <a:latin typeface="Roboto" pitchFamily="2" charset="0"/>
                <a:ea typeface="Roboto" pitchFamily="2" charset="0"/>
              </a:rPr>
              <a:t> At once began to bawl:</a:t>
            </a:r>
            <a:br>
              <a:rPr lang="en-US" sz="3600" dirty="0" smtClean="0">
                <a:latin typeface="Roboto" pitchFamily="2" charset="0"/>
                <a:ea typeface="Roboto" pitchFamily="2" charset="0"/>
              </a:rPr>
            </a:br>
            <a:r>
              <a:rPr lang="en-US" sz="3600" dirty="0" smtClean="0">
                <a:latin typeface="Roboto" pitchFamily="2" charset="0"/>
                <a:ea typeface="Roboto" pitchFamily="2" charset="0"/>
              </a:rPr>
              <a:t>"God bless me!—but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wall!"</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Second</a:t>
            </a:r>
            <a:r>
              <a:rPr lang="en-US" sz="3600" dirty="0" smtClean="0">
                <a:latin typeface="Roboto" pitchFamily="2" charset="0"/>
                <a:ea typeface="Roboto" pitchFamily="2" charset="0"/>
              </a:rPr>
              <a:t>, feeling of the tusk,</a:t>
            </a:r>
            <a:br>
              <a:rPr lang="en-US" sz="3600" dirty="0" smtClean="0">
                <a:latin typeface="Roboto" pitchFamily="2" charset="0"/>
                <a:ea typeface="Roboto" pitchFamily="2" charset="0"/>
              </a:rPr>
            </a:br>
            <a:r>
              <a:rPr lang="en-US" sz="3600" dirty="0" smtClean="0">
                <a:latin typeface="Roboto" pitchFamily="2" charset="0"/>
                <a:ea typeface="Roboto" pitchFamily="2" charset="0"/>
              </a:rPr>
              <a:t> Cried:"Ho!—what have we here</a:t>
            </a:r>
            <a:br>
              <a:rPr lang="en-US" sz="3600" dirty="0" smtClean="0">
                <a:latin typeface="Roboto" pitchFamily="2" charset="0"/>
                <a:ea typeface="Roboto" pitchFamily="2" charset="0"/>
              </a:rPr>
            </a:br>
            <a:r>
              <a:rPr lang="en-US" sz="3600" dirty="0" smtClean="0">
                <a:latin typeface="Roboto" pitchFamily="2" charset="0"/>
                <a:ea typeface="Roboto" pitchFamily="2" charset="0"/>
              </a:rPr>
              <a:t>So very round and smooth and sharp?</a:t>
            </a:r>
            <a:br>
              <a:rPr lang="en-US" sz="3600" dirty="0" smtClean="0">
                <a:latin typeface="Roboto" pitchFamily="2" charset="0"/>
                <a:ea typeface="Roboto" pitchFamily="2" charset="0"/>
              </a:rPr>
            </a:br>
            <a:r>
              <a:rPr lang="en-US" sz="3600" dirty="0" smtClean="0">
                <a:latin typeface="Roboto" pitchFamily="2" charset="0"/>
                <a:ea typeface="Roboto" pitchFamily="2" charset="0"/>
              </a:rPr>
              <a:t> To me 't is mighty clear</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wonder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spear!"</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Third</a:t>
            </a:r>
            <a:r>
              <a:rPr lang="en-US" sz="3600" dirty="0" smtClean="0">
                <a:latin typeface="Roboto" pitchFamily="2" charset="0"/>
                <a:ea typeface="Roboto" pitchFamily="2" charset="0"/>
              </a:rPr>
              <a:t> approached the animal,</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take</a:t>
            </a:r>
            <a:br>
              <a:rPr lang="en-US" sz="3600" dirty="0" smtClean="0">
                <a:latin typeface="Roboto" pitchFamily="2" charset="0"/>
                <a:ea typeface="Roboto" pitchFamily="2" charset="0"/>
              </a:rPr>
            </a:br>
            <a:r>
              <a:rPr lang="en-US" sz="3600" dirty="0" smtClean="0">
                <a:latin typeface="Roboto" pitchFamily="2" charset="0"/>
                <a:ea typeface="Roboto" pitchFamily="2" charset="0"/>
              </a:rPr>
              <a:t>The squirming trunk within his hands,</a:t>
            </a:r>
            <a:br>
              <a:rPr lang="en-US" sz="3600" dirty="0" smtClean="0">
                <a:latin typeface="Roboto" pitchFamily="2" charset="0"/>
                <a:ea typeface="Roboto" pitchFamily="2" charset="0"/>
              </a:rPr>
            </a:br>
            <a:r>
              <a:rPr lang="en-US" sz="3600" dirty="0" smtClean="0">
                <a:latin typeface="Roboto" pitchFamily="2" charset="0"/>
                <a:ea typeface="Roboto" pitchFamily="2" charset="0"/>
              </a:rPr>
              <a:t> Thus boldly up and </a:t>
            </a:r>
            <a:r>
              <a:rPr lang="en-US" sz="3600" dirty="0" err="1" smtClean="0">
                <a:latin typeface="Roboto" pitchFamily="2" charset="0"/>
                <a:ea typeface="Roboto" pitchFamily="2" charset="0"/>
              </a:rPr>
              <a:t>spake</a:t>
            </a:r>
            <a:r>
              <a:rPr lang="en-US" sz="3600" dirty="0" smtClean="0">
                <a:latin typeface="Roboto" pitchFamily="2" charset="0"/>
                <a:ea typeface="Roboto" pitchFamily="2" charset="0"/>
              </a:rPr>
              <a:t>:</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snake!"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Fourth</a:t>
            </a:r>
            <a:r>
              <a:rPr lang="en-US" sz="3600" dirty="0" smtClean="0">
                <a:latin typeface="Roboto" pitchFamily="2" charset="0"/>
                <a:ea typeface="Roboto" pitchFamily="2" charset="0"/>
              </a:rPr>
              <a:t> reached out his eager hand,</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felt about the knee.</a:t>
            </a:r>
            <a:br>
              <a:rPr lang="en-US" sz="3600" dirty="0" smtClean="0">
                <a:latin typeface="Roboto" pitchFamily="2" charset="0"/>
                <a:ea typeface="Roboto" pitchFamily="2" charset="0"/>
              </a:rPr>
            </a:br>
            <a:r>
              <a:rPr lang="en-US" sz="3600" dirty="0" smtClean="0">
                <a:latin typeface="Roboto" pitchFamily="2" charset="0"/>
                <a:ea typeface="Roboto" pitchFamily="2" charset="0"/>
              </a:rPr>
              <a:t>"What most this wondrous beast is like</a:t>
            </a:r>
            <a:br>
              <a:rPr lang="en-US" sz="3600" dirty="0" smtClean="0">
                <a:latin typeface="Roboto" pitchFamily="2" charset="0"/>
                <a:ea typeface="Roboto" pitchFamily="2" charset="0"/>
              </a:rPr>
            </a:br>
            <a:r>
              <a:rPr lang="en-US" sz="3600" dirty="0" smtClean="0">
                <a:latin typeface="Roboto" pitchFamily="2" charset="0"/>
                <a:ea typeface="Roboto" pitchFamily="2" charset="0"/>
              </a:rPr>
              <a:t> Is mighty plain,"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a:t>
            </a:r>
            <a:br>
              <a:rPr lang="en-US" sz="3600" dirty="0" smtClean="0">
                <a:latin typeface="Roboto" pitchFamily="2" charset="0"/>
                <a:ea typeface="Roboto" pitchFamily="2" charset="0"/>
              </a:rPr>
            </a:br>
            <a:r>
              <a:rPr lang="en-US" sz="3600" dirty="0" smtClean="0">
                <a:latin typeface="Roboto" pitchFamily="2" charset="0"/>
                <a:ea typeface="Roboto" pitchFamily="2" charset="0"/>
              </a:rPr>
              <a:t>"'T is clear enough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tree!"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Fifth</a:t>
            </a:r>
            <a:r>
              <a:rPr lang="en-US" sz="3600" dirty="0" smtClean="0">
                <a:latin typeface="Roboto" pitchFamily="2" charset="0"/>
                <a:ea typeface="Roboto" pitchFamily="2" charset="0"/>
              </a:rPr>
              <a:t>, who chanced to touch the ear,</a:t>
            </a:r>
            <a:br>
              <a:rPr lang="en-US" sz="3600" dirty="0" smtClean="0">
                <a:latin typeface="Roboto" pitchFamily="2" charset="0"/>
                <a:ea typeface="Roboto" pitchFamily="2" charset="0"/>
              </a:rPr>
            </a:br>
            <a:r>
              <a:rPr lang="en-US" sz="3600" dirty="0" smtClean="0">
                <a:latin typeface="Roboto" pitchFamily="2" charset="0"/>
                <a:ea typeface="Roboto" pitchFamily="2" charset="0"/>
              </a:rPr>
              <a:t> Said: "</a:t>
            </a:r>
            <a:r>
              <a:rPr lang="en-US" sz="3600" dirty="0" err="1" smtClean="0">
                <a:latin typeface="Roboto" pitchFamily="2" charset="0"/>
                <a:ea typeface="Roboto" pitchFamily="2" charset="0"/>
              </a:rPr>
              <a:t>E'en</a:t>
            </a:r>
            <a:r>
              <a:rPr lang="en-US" sz="3600" dirty="0" smtClean="0">
                <a:latin typeface="Roboto" pitchFamily="2" charset="0"/>
                <a:ea typeface="Roboto" pitchFamily="2" charset="0"/>
              </a:rPr>
              <a:t> the blindest man</a:t>
            </a:r>
            <a:br>
              <a:rPr lang="en-US" sz="3600" dirty="0" smtClean="0">
                <a:latin typeface="Roboto" pitchFamily="2" charset="0"/>
                <a:ea typeface="Roboto" pitchFamily="2" charset="0"/>
              </a:rPr>
            </a:br>
            <a:r>
              <a:rPr lang="en-US" sz="3600" dirty="0" smtClean="0">
                <a:latin typeface="Roboto" pitchFamily="2" charset="0"/>
                <a:ea typeface="Roboto" pitchFamily="2" charset="0"/>
              </a:rPr>
              <a:t>Can tell what this resembles most;</a:t>
            </a:r>
            <a:br>
              <a:rPr lang="en-US" sz="3600" dirty="0" smtClean="0">
                <a:latin typeface="Roboto" pitchFamily="2" charset="0"/>
                <a:ea typeface="Roboto" pitchFamily="2" charset="0"/>
              </a:rPr>
            </a:br>
            <a:r>
              <a:rPr lang="en-US" sz="3600" dirty="0" smtClean="0">
                <a:latin typeface="Roboto" pitchFamily="2" charset="0"/>
                <a:ea typeface="Roboto" pitchFamily="2" charset="0"/>
              </a:rPr>
              <a:t> Deny the fact who can,</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marvel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fan!"</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Sixth</a:t>
            </a:r>
            <a:r>
              <a:rPr lang="en-US" sz="3600" dirty="0" smtClean="0">
                <a:latin typeface="Roboto" pitchFamily="2" charset="0"/>
                <a:ea typeface="Roboto" pitchFamily="2" charset="0"/>
              </a:rPr>
              <a:t> no sooner had begun</a:t>
            </a:r>
            <a:br>
              <a:rPr lang="en-US" sz="3600" dirty="0" smtClean="0">
                <a:latin typeface="Roboto" pitchFamily="2" charset="0"/>
                <a:ea typeface="Roboto" pitchFamily="2" charset="0"/>
              </a:rPr>
            </a:br>
            <a:r>
              <a:rPr lang="en-US" sz="3600" dirty="0" smtClean="0">
                <a:latin typeface="Roboto" pitchFamily="2" charset="0"/>
                <a:ea typeface="Roboto" pitchFamily="2" charset="0"/>
              </a:rPr>
              <a:t> About the beast to grope,</a:t>
            </a:r>
            <a:br>
              <a:rPr lang="en-US" sz="3600" dirty="0" smtClean="0">
                <a:latin typeface="Roboto" pitchFamily="2" charset="0"/>
                <a:ea typeface="Roboto" pitchFamily="2" charset="0"/>
              </a:rPr>
            </a:br>
            <a:r>
              <a:rPr lang="en-US" sz="3600" dirty="0" smtClean="0">
                <a:latin typeface="Roboto" pitchFamily="2" charset="0"/>
                <a:ea typeface="Roboto" pitchFamily="2" charset="0"/>
              </a:rPr>
              <a:t>Than, seizing on the swinging tail</a:t>
            </a:r>
            <a:br>
              <a:rPr lang="en-US" sz="3600" dirty="0" smtClean="0">
                <a:latin typeface="Roboto" pitchFamily="2" charset="0"/>
                <a:ea typeface="Roboto" pitchFamily="2" charset="0"/>
              </a:rPr>
            </a:br>
            <a:r>
              <a:rPr lang="en-US" sz="3600" dirty="0" smtClean="0">
                <a:latin typeface="Roboto" pitchFamily="2" charset="0"/>
                <a:ea typeface="Roboto" pitchFamily="2" charset="0"/>
              </a:rPr>
              <a:t> That fell within his scope,</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rope!"</a:t>
            </a:r>
            <a:br>
              <a:rPr lang="en-US" sz="3600" dirty="0" smtClean="0">
                <a:latin typeface="Roboto" pitchFamily="2" charset="0"/>
                <a:ea typeface="Roboto" pitchFamily="2" charset="0"/>
              </a:rPr>
            </a:b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00DB00"/>
                </a:solidFill>
                <a:latin typeface="Roboto" pitchFamily="2" charset="0"/>
                <a:ea typeface="Roboto" pitchFamily="2" charset="0"/>
              </a:rPr>
              <a:t>And so these men of </a:t>
            </a:r>
            <a:r>
              <a:rPr lang="en-US" sz="3600" dirty="0" err="1" smtClean="0">
                <a:solidFill>
                  <a:srgbClr val="00DB00"/>
                </a:solidFill>
                <a:latin typeface="Roboto" pitchFamily="2" charset="0"/>
                <a:ea typeface="Roboto" pitchFamily="2" charset="0"/>
              </a:rPr>
              <a:t>Indostan</a:t>
            </a:r>
            <a:r>
              <a:rPr lang="en-US" sz="3600" dirty="0" smtClean="0">
                <a:solidFill>
                  <a:srgbClr val="00DB00"/>
                </a:solidFill>
                <a:latin typeface="Roboto" pitchFamily="2" charset="0"/>
                <a:ea typeface="Roboto" pitchFamily="2" charset="0"/>
              </a:rPr>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Disputed loud and long,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Each in his own opinion</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Exceeding stiff and strong,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Though each was partly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in the right,</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And all were in the wrong!</a:t>
            </a:r>
            <a:endParaRPr lang="en-US" sz="3600"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FF00FF"/>
                </a:solidFill>
                <a:latin typeface="Roboto" pitchFamily="2" charset="0"/>
                <a:ea typeface="Roboto" pitchFamily="2" charset="0"/>
              </a:rPr>
              <a:t>So, oft in </a:t>
            </a:r>
            <a:r>
              <a:rPr lang="en-US" sz="3600" dirty="0" err="1" smtClean="0">
                <a:solidFill>
                  <a:srgbClr val="FF00FF"/>
                </a:solidFill>
                <a:latin typeface="Roboto" pitchFamily="2" charset="0"/>
                <a:ea typeface="Roboto" pitchFamily="2" charset="0"/>
              </a:rPr>
              <a:t>theologic</a:t>
            </a:r>
            <a:r>
              <a:rPr lang="en-US" sz="3600" dirty="0" smtClean="0">
                <a:solidFill>
                  <a:srgbClr val="FF00FF"/>
                </a:solidFill>
                <a:latin typeface="Roboto" pitchFamily="2" charset="0"/>
                <a:ea typeface="Roboto" pitchFamily="2" charset="0"/>
              </a:rPr>
              <a:t> wars</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The disputants, I </a:t>
            </a:r>
            <a:r>
              <a:rPr lang="en-US" sz="3600" dirty="0" err="1" smtClean="0">
                <a:solidFill>
                  <a:srgbClr val="FF00FF"/>
                </a:solidFill>
                <a:latin typeface="Roboto" pitchFamily="2" charset="0"/>
                <a:ea typeface="Roboto" pitchFamily="2" charset="0"/>
              </a:rPr>
              <a:t>ween</a:t>
            </a:r>
            <a:r>
              <a:rPr lang="en-US" sz="3600" dirty="0" smtClean="0">
                <a:solidFill>
                  <a:srgbClr val="FF00FF"/>
                </a:solidFill>
                <a:latin typeface="Roboto" pitchFamily="2" charset="0"/>
                <a:ea typeface="Roboto" pitchFamily="2" charset="0"/>
              </a:rPr>
              <a:t>,</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Rail on in utter ignorance</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Of what each other mean,</a:t>
            </a:r>
            <a:br>
              <a:rPr lang="en-US" sz="3600" dirty="0" smtClean="0">
                <a:solidFill>
                  <a:srgbClr val="FF00FF"/>
                </a:solidFill>
                <a:latin typeface="Roboto" pitchFamily="2" charset="0"/>
                <a:ea typeface="Roboto" pitchFamily="2" charset="0"/>
              </a:rPr>
            </a:br>
            <a:r>
              <a:rPr lang="en-US" sz="3600" i="1" dirty="0" smtClean="0">
                <a:solidFill>
                  <a:srgbClr val="FF00FF"/>
                </a:solidFill>
                <a:latin typeface="Roboto" pitchFamily="2" charset="0"/>
                <a:ea typeface="Roboto" pitchFamily="2" charset="0"/>
              </a:rPr>
              <a:t>And prate about an Elephant</a:t>
            </a:r>
            <a:r>
              <a:rPr lang="en-US" sz="3600" dirty="0" smtClean="0">
                <a:solidFill>
                  <a:srgbClr val="FF00FF"/>
                </a:solidFill>
                <a:latin typeface="Roboto" pitchFamily="2" charset="0"/>
                <a:ea typeface="Roboto" pitchFamily="2" charset="0"/>
              </a:rPr>
              <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a:t>
            </a:r>
            <a:r>
              <a:rPr lang="en-US" sz="3600" i="1" dirty="0" smtClean="0">
                <a:solidFill>
                  <a:srgbClr val="FF00FF"/>
                </a:solidFill>
                <a:latin typeface="Roboto" pitchFamily="2" charset="0"/>
                <a:ea typeface="Roboto" pitchFamily="2" charset="0"/>
              </a:rPr>
              <a:t>Not one of them has seen!</a:t>
            </a:r>
            <a:endParaRPr lang="en-US" sz="3600" dirty="0">
              <a:solidFill>
                <a:srgbClr val="FF00FF"/>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Blue</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p>
          <a:p>
            <a:pPr algn="ctr"/>
            <a:r>
              <a:rPr lang="en-US" sz="2000" dirty="0" smtClean="0">
                <a:latin typeface="Roboto" pitchFamily="2" charset="0"/>
                <a:ea typeface="Roboto" pitchFamily="2" charset="0"/>
              </a:rPr>
              <a:t>0,183,255</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Green,</a:t>
            </a:r>
          </a:p>
          <a:p>
            <a:pPr algn="ctr"/>
            <a:r>
              <a:rPr lang="en-US" sz="2000" dirty="0" err="1" smtClean="0">
                <a:latin typeface="Roboto" pitchFamily="2" charset="0"/>
                <a:ea typeface="Roboto" pitchFamily="2" charset="0"/>
              </a:rPr>
              <a:t>Rgb</a:t>
            </a:r>
            <a:endParaRPr lang="en-US" sz="2000" dirty="0" smtClean="0">
              <a:latin typeface="Roboto" pitchFamily="2" charset="0"/>
              <a:ea typeface="Roboto" pitchFamily="2" charset="0"/>
            </a:endParaRPr>
          </a:p>
          <a:p>
            <a:pPr algn="ctr"/>
            <a:r>
              <a:rPr lang="en-US" sz="2000" dirty="0" smtClean="0">
                <a:latin typeface="Roboto" pitchFamily="2" charset="0"/>
                <a:ea typeface="Roboto" pitchFamily="2" charset="0"/>
              </a:rPr>
              <a:t>0,219,0</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Magenta,</a:t>
            </a:r>
          </a:p>
          <a:p>
            <a:pPr algn="ctr"/>
            <a:r>
              <a:rPr lang="en-US" sz="2000" dirty="0" smtClean="0">
                <a:latin typeface="Roboto" pitchFamily="2" charset="0"/>
                <a:ea typeface="Roboto" pitchFamily="2" charset="0"/>
              </a:rPr>
              <a:t>#FF00FF</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Orange,</a:t>
            </a:r>
          </a:p>
          <a:p>
            <a:pPr algn="ctr"/>
            <a:r>
              <a:rPr lang="en-US" sz="2000" dirty="0" err="1" smtClean="0">
                <a:latin typeface="Roboto" pitchFamily="2" charset="0"/>
                <a:ea typeface="Roboto" pitchFamily="2" charset="0"/>
              </a:rPr>
              <a:t>Rgb</a:t>
            </a:r>
            <a:r>
              <a:rPr lang="de-DE" sz="2000" dirty="0" smtClean="0">
                <a:latin typeface="Roboto" pitchFamily="2" charset="0"/>
                <a:ea typeface="Roboto" pitchFamily="2" charset="0"/>
              </a:rPr>
              <a:t>,</a:t>
            </a:r>
          </a:p>
          <a:p>
            <a:pPr algn="ctr"/>
            <a:r>
              <a:rPr lang="de-DE" sz="2000" dirty="0" smtClean="0">
                <a:latin typeface="Roboto" pitchFamily="2" charset="0"/>
                <a:ea typeface="Roboto" pitchFamily="2" charset="0"/>
              </a:rPr>
              <a:t>255,116,0</a:t>
            </a:r>
            <a:endParaRPr lang="en-US" sz="2000" dirty="0" smtClean="0">
              <a:latin typeface="Roboto" pitchFamily="2" charset="0"/>
              <a:ea typeface="Roboto" pitchFamily="2" charset="0"/>
            </a:endParaRPr>
          </a:p>
        </p:txBody>
      </p:sp>
      <p:sp>
        <p:nvSpPr>
          <p:cNvPr id="14" name="Rechteck 13"/>
          <p:cNvSpPr/>
          <p:nvPr/>
        </p:nvSpPr>
        <p:spPr>
          <a:xfrm>
            <a:off x="467544" y="2348880"/>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Light Gray,</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br>
              <a:rPr lang="en-US" sz="2000" dirty="0" smtClean="0">
                <a:latin typeface="Roboto" pitchFamily="2" charset="0"/>
                <a:ea typeface="Roboto" pitchFamily="2" charset="0"/>
              </a:rPr>
            </a:br>
            <a:r>
              <a:rPr lang="en-US" sz="2000" dirty="0" smtClean="0">
                <a:latin typeface="Roboto" pitchFamily="2" charset="0"/>
                <a:ea typeface="Roboto" pitchFamily="2" charset="0"/>
              </a:rPr>
              <a:t>191,191,191</a:t>
            </a:r>
            <a:endParaRPr lang="de-DE" sz="2000" dirty="0">
              <a:latin typeface="Roboto" pitchFamily="2" charset="0"/>
              <a:ea typeface="Roboto" pitchFamily="2" charset="0"/>
            </a:endParaRPr>
          </a:p>
        </p:txBody>
      </p:sp>
      <p:sp>
        <p:nvSpPr>
          <p:cNvPr id="15" name="Rechteck 14"/>
          <p:cNvSpPr/>
          <p:nvPr/>
        </p:nvSpPr>
        <p:spPr>
          <a:xfrm>
            <a:off x="2627784" y="2348880"/>
            <a:ext cx="1800200" cy="18002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tx1">
                    <a:lumMod val="75000"/>
                    <a:lumOff val="25000"/>
                  </a:schemeClr>
                </a:solidFill>
                <a:latin typeface="Roboto" pitchFamily="2" charset="0"/>
                <a:ea typeface="Roboto" pitchFamily="2" charset="0"/>
              </a:rPr>
              <a:t>Dark Gray,</a:t>
            </a:r>
          </a:p>
          <a:p>
            <a:pPr algn="ctr"/>
            <a:r>
              <a:rPr lang="en-US" sz="2000" dirty="0" err="1" smtClean="0">
                <a:solidFill>
                  <a:schemeClr val="tx1">
                    <a:lumMod val="75000"/>
                    <a:lumOff val="25000"/>
                  </a:schemeClr>
                </a:solidFill>
                <a:latin typeface="Roboto" pitchFamily="2" charset="0"/>
                <a:ea typeface="Roboto" pitchFamily="2" charset="0"/>
              </a:rPr>
              <a:t>Rgb</a:t>
            </a:r>
            <a:r>
              <a:rPr lang="en-US" sz="2000" dirty="0" smtClean="0">
                <a:solidFill>
                  <a:schemeClr val="tx1">
                    <a:lumMod val="75000"/>
                    <a:lumOff val="25000"/>
                  </a:schemeClr>
                </a:solidFill>
                <a:latin typeface="Roboto" pitchFamily="2" charset="0"/>
                <a:ea typeface="Roboto" pitchFamily="2" charset="0"/>
              </a:rPr>
              <a:t>,</a:t>
            </a:r>
          </a:p>
          <a:p>
            <a:pPr algn="ctr"/>
            <a:r>
              <a:rPr lang="en-US" sz="2000" dirty="0" smtClean="0">
                <a:solidFill>
                  <a:schemeClr val="tx1">
                    <a:lumMod val="75000"/>
                    <a:lumOff val="25000"/>
                  </a:schemeClr>
                </a:solidFill>
                <a:latin typeface="Roboto" pitchFamily="2" charset="0"/>
                <a:ea typeface="Roboto" pitchFamily="2" charset="0"/>
              </a:rPr>
              <a:t>64,64,64</a:t>
            </a:r>
            <a:endParaRPr lang="de-DE" sz="2000" dirty="0">
              <a:solidFill>
                <a:schemeClr val="tx1">
                  <a:lumMod val="75000"/>
                  <a:lumOff val="25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pPr algn="l"/>
            <a:r>
              <a:rPr lang="de-DE" sz="1200" dirty="0" smtClean="0">
                <a:latin typeface="Roboto" pitchFamily="2" charset="0"/>
                <a:ea typeface="Roboto" pitchFamily="2" charset="0"/>
              </a:rPr>
              <a:t>The blind </a:t>
            </a:r>
            <a:r>
              <a:rPr lang="de-DE" sz="1200" dirty="0" err="1" smtClean="0">
                <a:latin typeface="Roboto" pitchFamily="2" charset="0"/>
                <a:ea typeface="Roboto" pitchFamily="2" charset="0"/>
              </a:rPr>
              <a:t>men</a:t>
            </a:r>
            <a:r>
              <a:rPr lang="de-DE" sz="1200" dirty="0" smtClean="0">
                <a:latin typeface="Roboto" pitchFamily="2" charset="0"/>
                <a:ea typeface="Roboto" pitchFamily="2" charset="0"/>
              </a:rPr>
              <a:t> and the </a:t>
            </a: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2"/>
              </a:rPr>
              <a:t>http://en.wikisource.org/wiki/The_poems_of_John_Godfrey_Saxe/The_Blind_Men_and_the_Elephant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3"/>
              </a:rPr>
              <a:t> http://inquiry111westminster.wikispaces.com/Blind%20men%20and%20an%20elephant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Inspired</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by</a:t>
            </a:r>
            <a:r>
              <a:rPr lang="de-AT" sz="1200" dirty="0" smtClean="0">
                <a:latin typeface="Roboto" pitchFamily="2" charset="0"/>
                <a:ea typeface="Roboto" pitchFamily="2" charset="0"/>
              </a:rPr>
              <a:t> and using the </a:t>
            </a:r>
            <a:r>
              <a:rPr lang="de-AT" sz="1200" dirty="0" err="1" smtClean="0">
                <a:latin typeface="Roboto" pitchFamily="2" charset="0"/>
                <a:ea typeface="Roboto" pitchFamily="2" charset="0"/>
              </a:rPr>
              <a:t>fonts</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suggested</a:t>
            </a:r>
            <a:r>
              <a:rPr lang="de-AT" sz="1200" dirty="0" smtClean="0">
                <a:latin typeface="Roboto" pitchFamily="2" charset="0"/>
                <a:ea typeface="Roboto" pitchFamily="2" charset="0"/>
              </a:rPr>
              <a:t> at</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4"/>
              </a:rPr>
              <a:t>http://www.labnol.org/software/tutorials/advice-select-best-fonts-for-powerpoint-presentation-slides/3355/</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Duck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5"/>
              </a:rPr>
              <a:t> http://geekandpoke.typepad.com/geekandpoke/2012/03/static-typing.html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Rapist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6"/>
              </a:rPr>
              <a:t> http://rasmussenanders.blogspot.de/2011/03/catholic-priests-raping-nuns.html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Bundeswehr</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7"/>
              </a:rPr>
              <a:t>http://www.bmlv.gv.at/download_archiv/photos/inlandseinsatz/images/hochwasser_august_26.jpg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Complaints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8"/>
              </a:rPr>
              <a:t>http://wayne.usschesapeake.org/wp-content/uploads/2011/06/Shout.png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Apologies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9"/>
              </a:rPr>
              <a:t>http://www.5lovelanguages.com/learn-the-languages/the-five-languages-of-apology/</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Signature Survey</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10"/>
              </a:rPr>
              <a:t> http://c2.com/doc/SignatureSurvey/ </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endParaRPr lang="en-US" sz="12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 Verbindung 22"/>
          <p:cNvCxnSpPr/>
          <p:nvPr/>
        </p:nvCxnSpPr>
        <p:spPr>
          <a:xfrm>
            <a:off x="0" y="3429000"/>
            <a:ext cx="91440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hteck 25"/>
          <p:cNvSpPr/>
          <p:nvPr/>
        </p:nvSpPr>
        <p:spPr>
          <a:xfrm>
            <a:off x="1907704" y="3356992"/>
            <a:ext cx="540060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el 18"/>
          <p:cNvSpPr>
            <a:spLocks noGrp="1"/>
          </p:cNvSpPr>
          <p:nvPr>
            <p:ph type="title"/>
          </p:nvPr>
        </p:nvSpPr>
        <p:spPr/>
        <p:txBody>
          <a:bodyPr/>
          <a:lstStyle/>
          <a:p>
            <a:r>
              <a:rPr lang="en-US" dirty="0" smtClean="0">
                <a:solidFill>
                  <a:srgbClr val="00B7FF"/>
                </a:solidFill>
              </a:rPr>
              <a:t>Separation</a:t>
            </a:r>
            <a:endParaRPr lang="en-US" dirty="0">
              <a:solidFill>
                <a:srgbClr val="00B7FF"/>
              </a:solidFill>
            </a:endParaRPr>
          </a:p>
        </p:txBody>
      </p:sp>
      <p:sp>
        <p:nvSpPr>
          <p:cNvPr id="20" name="Textplatzhalter 19"/>
          <p:cNvSpPr>
            <a:spLocks noGrp="1"/>
          </p:cNvSpPr>
          <p:nvPr>
            <p:ph type="body" sz="quarter" idx="10"/>
          </p:nvPr>
        </p:nvSpPr>
        <p:spPr/>
        <p:txBody>
          <a:bodyPr/>
          <a:lstStyle/>
          <a:p>
            <a:r>
              <a:rPr lang="en-US" dirty="0" smtClean="0">
                <a:solidFill>
                  <a:srgbClr val="FF7400"/>
                </a:solidFill>
              </a:rPr>
              <a:t>Machine</a:t>
            </a:r>
            <a:endParaRPr lang="en-US" dirty="0">
              <a:solidFill>
                <a:srgbClr val="FF7400"/>
              </a:solidFill>
            </a:endParaRPr>
          </a:p>
        </p:txBody>
      </p:sp>
      <p:sp>
        <p:nvSpPr>
          <p:cNvPr id="21" name="Textplatzhalter 20"/>
          <p:cNvSpPr>
            <a:spLocks noGrp="1"/>
          </p:cNvSpPr>
          <p:nvPr>
            <p:ph type="body" sz="quarter" idx="11"/>
          </p:nvPr>
        </p:nvSpPr>
        <p:spPr/>
        <p:txBody>
          <a:bodyPr/>
          <a:lstStyle/>
          <a:p>
            <a:r>
              <a:rPr lang="en-US" dirty="0" smtClean="0">
                <a:solidFill>
                  <a:srgbClr val="00DB00"/>
                </a:solidFill>
              </a:rPr>
              <a:t>Domain</a:t>
            </a:r>
            <a:endParaRPr lang="en-US" dirty="0">
              <a:solidFill>
                <a:srgbClr val="00DB00"/>
              </a:solidFill>
            </a:endParaRPr>
          </a:p>
        </p:txBody>
      </p:sp>
      <p:grpSp>
        <p:nvGrpSpPr>
          <p:cNvPr id="27" name="Gruppieren 26"/>
          <p:cNvGrpSpPr/>
          <p:nvPr/>
        </p:nvGrpSpPr>
        <p:grpSpPr>
          <a:xfrm>
            <a:off x="3923928" y="764704"/>
            <a:ext cx="1368152" cy="1008112"/>
            <a:chOff x="107504" y="116632"/>
            <a:chExt cx="1368152" cy="1008112"/>
          </a:xfrm>
        </p:grpSpPr>
        <p:sp>
          <p:nvSpPr>
            <p:cNvPr id="28" name="Rechteck 27"/>
            <p:cNvSpPr/>
            <p:nvPr/>
          </p:nvSpPr>
          <p:spPr>
            <a:xfrm>
              <a:off x="10750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29" name="Rechteck 28"/>
            <p:cNvSpPr/>
            <p:nvPr/>
          </p:nvSpPr>
          <p:spPr>
            <a:xfrm>
              <a:off x="46754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0" name="Rechteck 29"/>
            <p:cNvSpPr/>
            <p:nvPr/>
          </p:nvSpPr>
          <p:spPr>
            <a:xfrm>
              <a:off x="82758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1" name="Rechteck 30"/>
            <p:cNvSpPr/>
            <p:nvPr/>
          </p:nvSpPr>
          <p:spPr>
            <a:xfrm>
              <a:off x="118762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2" name="Rechteck 31"/>
            <p:cNvSpPr/>
            <p:nvPr/>
          </p:nvSpPr>
          <p:spPr>
            <a:xfrm>
              <a:off x="10750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3" name="Rechteck 32"/>
            <p:cNvSpPr/>
            <p:nvPr/>
          </p:nvSpPr>
          <p:spPr>
            <a:xfrm>
              <a:off x="46754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4" name="Rechteck 33"/>
            <p:cNvSpPr/>
            <p:nvPr/>
          </p:nvSpPr>
          <p:spPr>
            <a:xfrm>
              <a:off x="82758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5" name="Rechteck 34"/>
            <p:cNvSpPr/>
            <p:nvPr/>
          </p:nvSpPr>
          <p:spPr>
            <a:xfrm>
              <a:off x="118762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6" name="Rechteck 35"/>
            <p:cNvSpPr/>
            <p:nvPr/>
          </p:nvSpPr>
          <p:spPr>
            <a:xfrm>
              <a:off x="10750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7" name="Rechteck 36"/>
            <p:cNvSpPr/>
            <p:nvPr/>
          </p:nvSpPr>
          <p:spPr>
            <a:xfrm>
              <a:off x="46754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8" name="Rechteck 37"/>
            <p:cNvSpPr/>
            <p:nvPr/>
          </p:nvSpPr>
          <p:spPr>
            <a:xfrm>
              <a:off x="82758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9" name="Rechteck 38"/>
            <p:cNvSpPr/>
            <p:nvPr/>
          </p:nvSpPr>
          <p:spPr>
            <a:xfrm>
              <a:off x="1187624" y="836712"/>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0" name="Rechteck 39"/>
            <p:cNvSpPr/>
            <p:nvPr/>
          </p:nvSpPr>
          <p:spPr>
            <a:xfrm>
              <a:off x="1187624" y="106200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1" name="Rechteck 40"/>
            <p:cNvSpPr/>
            <p:nvPr/>
          </p:nvSpPr>
          <p:spPr>
            <a:xfrm>
              <a:off x="1187624" y="980728"/>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2" name="Rechteck 41"/>
            <p:cNvSpPr/>
            <p:nvPr/>
          </p:nvSpPr>
          <p:spPr>
            <a:xfrm>
              <a:off x="1187624" y="90872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grpSp>
        <p:nvGrpSpPr>
          <p:cNvPr id="43" name="Gruppieren 42"/>
          <p:cNvGrpSpPr/>
          <p:nvPr/>
        </p:nvGrpSpPr>
        <p:grpSpPr>
          <a:xfrm>
            <a:off x="3923928" y="5085184"/>
            <a:ext cx="1368152" cy="1008112"/>
            <a:chOff x="107504" y="116632"/>
            <a:chExt cx="1368152" cy="1008112"/>
          </a:xfrm>
          <a:solidFill>
            <a:srgbClr val="00DB00"/>
          </a:solidFill>
        </p:grpSpPr>
        <p:sp>
          <p:nvSpPr>
            <p:cNvPr id="44" name="Rechteck 43"/>
            <p:cNvSpPr/>
            <p:nvPr/>
          </p:nvSpPr>
          <p:spPr>
            <a:xfrm>
              <a:off x="10750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5" name="Rechteck 44"/>
            <p:cNvSpPr/>
            <p:nvPr/>
          </p:nvSpPr>
          <p:spPr>
            <a:xfrm>
              <a:off x="46754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6" name="Rechteck 45"/>
            <p:cNvSpPr/>
            <p:nvPr/>
          </p:nvSpPr>
          <p:spPr>
            <a:xfrm>
              <a:off x="82758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7" name="Rechteck 46"/>
            <p:cNvSpPr/>
            <p:nvPr/>
          </p:nvSpPr>
          <p:spPr>
            <a:xfrm>
              <a:off x="118762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8" name="Rechteck 47"/>
            <p:cNvSpPr/>
            <p:nvPr/>
          </p:nvSpPr>
          <p:spPr>
            <a:xfrm>
              <a:off x="10750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9" name="Rechteck 48"/>
            <p:cNvSpPr/>
            <p:nvPr/>
          </p:nvSpPr>
          <p:spPr>
            <a:xfrm>
              <a:off x="46754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0" name="Rechteck 49"/>
            <p:cNvSpPr/>
            <p:nvPr/>
          </p:nvSpPr>
          <p:spPr>
            <a:xfrm>
              <a:off x="82758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1" name="Rechteck 50"/>
            <p:cNvSpPr/>
            <p:nvPr/>
          </p:nvSpPr>
          <p:spPr>
            <a:xfrm>
              <a:off x="118762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2" name="Rechteck 51"/>
            <p:cNvSpPr/>
            <p:nvPr/>
          </p:nvSpPr>
          <p:spPr>
            <a:xfrm>
              <a:off x="10750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3" name="Rechteck 52"/>
            <p:cNvSpPr/>
            <p:nvPr/>
          </p:nvSpPr>
          <p:spPr>
            <a:xfrm>
              <a:off x="46754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4" name="Rechteck 53"/>
            <p:cNvSpPr/>
            <p:nvPr/>
          </p:nvSpPr>
          <p:spPr>
            <a:xfrm>
              <a:off x="82758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5" name="Rechteck 54"/>
            <p:cNvSpPr/>
            <p:nvPr/>
          </p:nvSpPr>
          <p:spPr>
            <a:xfrm>
              <a:off x="1187624" y="836712"/>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6" name="Rechteck 55"/>
            <p:cNvSpPr/>
            <p:nvPr/>
          </p:nvSpPr>
          <p:spPr>
            <a:xfrm>
              <a:off x="1187624" y="106200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7" name="Rechteck 56"/>
            <p:cNvSpPr/>
            <p:nvPr/>
          </p:nvSpPr>
          <p:spPr>
            <a:xfrm>
              <a:off x="1187624" y="980728"/>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8" name="Rechteck 57"/>
            <p:cNvSpPr/>
            <p:nvPr/>
          </p:nvSpPr>
          <p:spPr>
            <a:xfrm>
              <a:off x="1187624" y="90872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sp>
        <p:nvSpPr>
          <p:cNvPr id="59" name="Titel 18"/>
          <p:cNvSpPr txBox="1">
            <a:spLocks/>
          </p:cNvSpPr>
          <p:nvPr/>
        </p:nvSpPr>
        <p:spPr>
          <a:xfrm>
            <a:off x="5292080" y="4941168"/>
            <a:ext cx="144016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1500" dirty="0" smtClean="0">
                <a:solidFill>
                  <a:srgbClr val="FF00FF"/>
                </a:solidFill>
                <a:latin typeface="Bebas Neue" pitchFamily="34" charset="0"/>
                <a:ea typeface="+mj-ea"/>
                <a:cs typeface="+mj-cs"/>
              </a:rPr>
              <a:t>??</a:t>
            </a:r>
            <a:endParaRPr kumimoji="0" lang="en-US" sz="11500" b="0" i="0" u="none" strike="noStrike" kern="1200" cap="none" spc="0" normalizeH="0" baseline="0" noProof="0" dirty="0">
              <a:ln>
                <a:noFill/>
              </a:ln>
              <a:solidFill>
                <a:srgbClr val="FF00FF"/>
              </a:solidFill>
              <a:effectLst/>
              <a:uLnTx/>
              <a:uFillTx/>
              <a:latin typeface="Bebas Neue" pitchFamily="34" charset="0"/>
              <a:ea typeface="+mj-ea"/>
              <a:cs typeface="+mj-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Empathie</a:t>
            </a:r>
            <a:endParaRPr lang="en-US" dirty="0"/>
          </a:p>
        </p:txBody>
      </p:sp>
      <p:sp>
        <p:nvSpPr>
          <p:cNvPr id="5" name="Textplatzhalter 4"/>
          <p:cNvSpPr>
            <a:spLocks noGrp="1"/>
          </p:cNvSpPr>
          <p:nvPr>
            <p:ph type="body" sz="quarter" idx="11"/>
          </p:nvPr>
        </p:nvSpPr>
        <p:spPr/>
        <p:txBody>
          <a:bodyPr/>
          <a:lstStyle/>
          <a:p>
            <a:r>
              <a:rPr lang="en-US" dirty="0" smtClean="0"/>
              <a:t>Von Person </a:t>
            </a:r>
            <a:r>
              <a:rPr lang="en-US" dirty="0" err="1" smtClean="0"/>
              <a:t>zu</a:t>
            </a:r>
            <a:r>
              <a:rPr lang="en-US" dirty="0" smtClean="0"/>
              <a:t> Person</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Heidelberg_Uni_Logo.jpg"/>
          <p:cNvPicPr>
            <a:picLocks noChangeAspect="1"/>
          </p:cNvPicPr>
          <p:nvPr/>
        </p:nvPicPr>
        <p:blipFill>
          <a:blip r:embed="rId2" cstate="print"/>
          <a:stretch>
            <a:fillRect/>
          </a:stretch>
        </p:blipFill>
        <p:spPr>
          <a:xfrm>
            <a:off x="2699792" y="476672"/>
            <a:ext cx="3656484" cy="3672408"/>
          </a:xfrm>
          <a:prstGeom prst="rect">
            <a:avLst/>
          </a:prstGeom>
        </p:spPr>
      </p:pic>
      <p:sp>
        <p:nvSpPr>
          <p:cNvPr id="10" name="Textfeld 9"/>
          <p:cNvSpPr txBox="1"/>
          <p:nvPr/>
        </p:nvSpPr>
        <p:spPr>
          <a:xfrm>
            <a:off x="3635896" y="4303455"/>
            <a:ext cx="1872208" cy="2554545"/>
          </a:xfrm>
          <a:prstGeom prst="rect">
            <a:avLst/>
          </a:prstGeom>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l-GR"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rPr>
              <a:t>Ψ</a:t>
            </a:r>
            <a:endParaRPr kumimoji="0" lang="en-US"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Empathy is the </a:t>
            </a:r>
            <a:r>
              <a:rPr lang="en-US" dirty="0" smtClean="0">
                <a:solidFill>
                  <a:srgbClr val="FF00FF"/>
                </a:solidFill>
              </a:rPr>
              <a:t>capacity</a:t>
            </a:r>
            <a:r>
              <a:rPr lang="en-US" dirty="0" smtClean="0"/>
              <a:t> to think and </a:t>
            </a:r>
            <a:r>
              <a:rPr lang="en-US" dirty="0" smtClean="0">
                <a:solidFill>
                  <a:srgbClr val="FF00FF"/>
                </a:solidFill>
              </a:rPr>
              <a:t>feel</a:t>
            </a:r>
            <a:r>
              <a:rPr lang="en-US" dirty="0" smtClean="0"/>
              <a:t> oneself into the inner life of another </a:t>
            </a:r>
            <a:r>
              <a:rPr lang="en-US" dirty="0" smtClean="0">
                <a:solidFill>
                  <a:srgbClr val="FF00FF"/>
                </a:solidFill>
              </a:rPr>
              <a:t>person</a:t>
            </a:r>
            <a:endParaRPr lang="en-US" dirty="0">
              <a:solidFill>
                <a:srgbClr val="FF00FF"/>
              </a:solidFill>
            </a:endParaRPr>
          </a:p>
        </p:txBody>
      </p:sp>
      <p:sp>
        <p:nvSpPr>
          <p:cNvPr id="4" name="Textfeld 3"/>
          <p:cNvSpPr txBox="1"/>
          <p:nvPr/>
        </p:nvSpPr>
        <p:spPr>
          <a:xfrm>
            <a:off x="6732240" y="5693767"/>
            <a:ext cx="2160240" cy="615553"/>
          </a:xfrm>
          <a:prstGeom prst="rect">
            <a:avLst/>
          </a:prstGeom>
        </p:spPr>
        <p:txBody>
          <a:bodyPr wrap="square" lIns="0" tIns="0" rIns="0" bIns="0" rtlCol="0" anchor="b" anchorCtr="1">
            <a:spAutoFit/>
          </a:bodyPr>
          <a:lstStyle/>
          <a:p>
            <a:pPr algn="r">
              <a:spcBef>
                <a:spcPct val="20000"/>
              </a:spcBef>
            </a:pPr>
            <a:r>
              <a:rPr lang="de-AT" sz="2000" dirty="0" smtClean="0">
                <a:solidFill>
                  <a:schemeClr val="tx1">
                    <a:lumMod val="50000"/>
                    <a:lumOff val="50000"/>
                  </a:schemeClr>
                </a:solidFill>
                <a:latin typeface="Roboto" pitchFamily="2" charset="0"/>
                <a:ea typeface="Roboto" pitchFamily="2" charset="0"/>
              </a:rPr>
              <a:t>Heinz </a:t>
            </a:r>
            <a:r>
              <a:rPr lang="de-AT" sz="2000" dirty="0" err="1" smtClean="0">
                <a:solidFill>
                  <a:schemeClr val="tx1">
                    <a:lumMod val="50000"/>
                    <a:lumOff val="50000"/>
                  </a:schemeClr>
                </a:solidFill>
                <a:latin typeface="Roboto" pitchFamily="2" charset="0"/>
                <a:ea typeface="Roboto" pitchFamily="2" charset="0"/>
              </a:rPr>
              <a:t>Kohut</a:t>
            </a:r>
            <a:r>
              <a:rPr lang="de-AT" sz="2000" dirty="0" smtClean="0">
                <a:solidFill>
                  <a:schemeClr val="tx1">
                    <a:lumMod val="50000"/>
                    <a:lumOff val="50000"/>
                  </a:schemeClr>
                </a:solidFill>
                <a:latin typeface="Roboto" pitchFamily="2" charset="0"/>
                <a:ea typeface="Roboto" pitchFamily="2" charset="0"/>
              </a:rPr>
              <a:t/>
            </a:r>
            <a:br>
              <a:rPr lang="de-AT" sz="2000" dirty="0" smtClean="0">
                <a:solidFill>
                  <a:schemeClr val="tx1">
                    <a:lumMod val="50000"/>
                    <a:lumOff val="50000"/>
                  </a:schemeClr>
                </a:solidFill>
                <a:latin typeface="Roboto" pitchFamily="2" charset="0"/>
                <a:ea typeface="Roboto" pitchFamily="2" charset="0"/>
              </a:rPr>
            </a:br>
            <a:r>
              <a:rPr lang="de-AT" sz="2000" dirty="0" smtClean="0">
                <a:solidFill>
                  <a:schemeClr val="tx1">
                    <a:lumMod val="50000"/>
                    <a:lumOff val="50000"/>
                  </a:schemeClr>
                </a:solidFill>
                <a:latin typeface="Roboto" pitchFamily="2" charset="0"/>
                <a:ea typeface="Roboto" pitchFamily="2" charset="0"/>
              </a:rPr>
              <a:t>Psychoanalyst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t>Haltet</a:t>
            </a:r>
            <a:r>
              <a:rPr lang="en-US" sz="9600" dirty="0" smtClean="0"/>
              <a:t> EIN</a:t>
            </a:r>
            <a:endParaRPr lang="en-US" sz="9600" dirty="0"/>
          </a:p>
        </p:txBody>
      </p:sp>
      <p:sp>
        <p:nvSpPr>
          <p:cNvPr id="5" name="Textplatzhalter 4"/>
          <p:cNvSpPr>
            <a:spLocks noGrp="1"/>
          </p:cNvSpPr>
          <p:nvPr>
            <p:ph type="body" sz="quarter" idx="11"/>
          </p:nvPr>
        </p:nvSpPr>
        <p:spPr/>
        <p:txBody>
          <a:bodyPr/>
          <a:lstStyle/>
          <a:p>
            <a:r>
              <a:rPr lang="en-US" dirty="0" err="1" smtClean="0"/>
              <a:t>Da</a:t>
            </a:r>
            <a:r>
              <a:rPr lang="en-US" dirty="0" smtClean="0"/>
              <a:t> </a:t>
            </a:r>
            <a:r>
              <a:rPr lang="en-US" dirty="0" err="1" smtClean="0"/>
              <a:t>kommt</a:t>
            </a:r>
            <a:r>
              <a:rPr lang="en-US" dirty="0" smtClean="0"/>
              <a:t> </a:t>
            </a:r>
            <a:r>
              <a:rPr lang="en-US" dirty="0" err="1" smtClean="0"/>
              <a:t>noch</a:t>
            </a:r>
            <a:r>
              <a:rPr lang="en-US" dirty="0" smtClean="0"/>
              <a:t> </a:t>
            </a:r>
            <a:r>
              <a:rPr lang="en-US" dirty="0" err="1" smtClean="0"/>
              <a:t>mehr</a:t>
            </a:r>
            <a:r>
              <a:rPr lang="en-US" dirty="0" smtClean="0"/>
              <a:t>!</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1215524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B7FF"/>
                </a:solidFill>
              </a:rPr>
              <a:t>Erst</a:t>
            </a:r>
            <a:r>
              <a:rPr lang="en-US" sz="9600" dirty="0" smtClean="0">
                <a:solidFill>
                  <a:srgbClr val="00B7FF"/>
                </a:solidFill>
              </a:rPr>
              <a:t> mal </a:t>
            </a:r>
            <a:r>
              <a:rPr lang="en-US" sz="9600" dirty="0" err="1" smtClean="0">
                <a:solidFill>
                  <a:srgbClr val="00B7FF"/>
                </a:solidFill>
              </a:rPr>
              <a:t>einfach</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Simple First!</a:t>
            </a:r>
            <a:endParaRPr lang="en-US" dirty="0"/>
          </a:p>
        </p:txBody>
      </p:sp>
      <p:sp>
        <p:nvSpPr>
          <p:cNvPr id="5" name="Textplatzhalter 4"/>
          <p:cNvSpPr>
            <a:spLocks noGrp="1"/>
          </p:cNvSpPr>
          <p:nvPr>
            <p:ph type="body" sz="quarter" idx="11"/>
          </p:nvPr>
        </p:nvSpPr>
        <p:spPr/>
        <p:txBody>
          <a:bodyPr/>
          <a:lstStyle/>
          <a:p>
            <a:r>
              <a:rPr lang="en-US" dirty="0" err="1" smtClean="0"/>
              <a:t>Richtig</a:t>
            </a:r>
            <a:r>
              <a:rPr lang="en-US" dirty="0" smtClean="0"/>
              <a:t> </a:t>
            </a:r>
            <a:r>
              <a:rPr lang="en-US" dirty="0" err="1" smtClean="0"/>
              <a:t>schwer</a:t>
            </a:r>
            <a:r>
              <a:rPr lang="en-US" dirty="0" smtClean="0"/>
              <a:t>!</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staticTyping.jpg"/>
          <p:cNvPicPr>
            <a:picLocks noChangeAspect="1"/>
          </p:cNvPicPr>
          <p:nvPr/>
        </p:nvPicPr>
        <p:blipFill>
          <a:blip r:embed="rId2" cstate="print"/>
          <a:stretch>
            <a:fillRect/>
          </a:stretch>
        </p:blipFill>
        <p:spPr>
          <a:xfrm>
            <a:off x="2267744" y="168478"/>
            <a:ext cx="4608512" cy="6521044"/>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Python</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 - DRY</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err="1" smtClean="0">
                <a:solidFill>
                  <a:srgbClr val="FF00FF"/>
                </a:solidFill>
                <a:latin typeface="Consolas" pitchFamily="49" charset="0"/>
                <a:ea typeface="Roboto" pitchFamily="2" charset="0"/>
                <a:cs typeface="Consolas" pitchFamily="49" charset="0"/>
              </a:rPr>
              <a:t>var</a:t>
            </a:r>
            <a:r>
              <a:rPr lang="en-US" sz="2400" b="1" dirty="0" smtClean="0">
                <a:latin typeface="Consolas" pitchFamily="49" charset="0"/>
                <a:ea typeface="Roboto" pitchFamily="2" charset="0"/>
                <a:cs typeface="Consolas" pitchFamily="49" charset="0"/>
              </a:rPr>
              <a:t> </a:t>
            </a: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Zug.un.glück</a:t>
            </a:r>
            <a:endParaRPr lang="en-US" dirty="0">
              <a:solidFill>
                <a:srgbClr val="00B7FF"/>
              </a:solidFill>
            </a:endParaRPr>
          </a:p>
        </p:txBody>
      </p:sp>
      <p:sp>
        <p:nvSpPr>
          <p:cNvPr id="9" name="Textplatzhalter 8"/>
          <p:cNvSpPr>
            <a:spLocks noGrp="1"/>
          </p:cNvSpPr>
          <p:nvPr>
            <p:ph type="body" sz="quarter" idx="10"/>
          </p:nvPr>
        </p:nvSpPr>
        <p:spPr/>
        <p:txBody>
          <a:bodyPr/>
          <a:lstStyle/>
          <a:p>
            <a:r>
              <a:rPr lang="en-US" dirty="0" smtClean="0"/>
              <a:t>Es </a:t>
            </a:r>
            <a:r>
              <a:rPr lang="en-US" dirty="0" err="1" smtClean="0"/>
              <a:t>steht</a:t>
            </a:r>
            <a:r>
              <a:rPr lang="en-US" dirty="0" smtClean="0"/>
              <a:t> </a:t>
            </a:r>
            <a:r>
              <a:rPr lang="en-US" dirty="0" err="1" smtClean="0"/>
              <a:t>ein</a:t>
            </a:r>
            <a:endParaRPr lang="en-US" dirty="0"/>
          </a:p>
        </p:txBody>
      </p:sp>
      <p:sp>
        <p:nvSpPr>
          <p:cNvPr id="10" name="Textplatzhalter 9"/>
          <p:cNvSpPr>
            <a:spLocks noGrp="1"/>
          </p:cNvSpPr>
          <p:nvPr>
            <p:ph type="body" sz="quarter" idx="11"/>
          </p:nvPr>
        </p:nvSpPr>
        <p:spPr/>
        <p:txBody>
          <a:bodyPr/>
          <a:lstStyle/>
          <a:p>
            <a:r>
              <a:rPr lang="en-US" dirty="0" err="1" smtClean="0"/>
              <a:t>bevor</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Informatik</a:t>
            </a:r>
            <a:endParaRPr lang="en-US" sz="9600" dirty="0"/>
          </a:p>
        </p:txBody>
      </p:sp>
      <p:sp>
        <p:nvSpPr>
          <p:cNvPr id="5" name="Textplatzhalter 4"/>
          <p:cNvSpPr>
            <a:spLocks noGrp="1"/>
          </p:cNvSpPr>
          <p:nvPr>
            <p:ph type="body" sz="quarter" idx="11"/>
          </p:nvPr>
        </p:nvSpPr>
        <p:spPr/>
        <p:txBody>
          <a:bodyPr/>
          <a:lstStyle/>
          <a:p>
            <a:r>
              <a:rPr lang="de-DE" dirty="0" smtClean="0"/>
              <a:t>Keine Naturwissenschaft</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B7FF"/>
                </a:solidFill>
              </a:rPr>
              <a:t>Don’t ASK</a:t>
            </a:r>
            <a:endParaRPr lang="en-US" dirty="0">
              <a:solidFill>
                <a:srgbClr val="00B7FF"/>
              </a:solidFill>
            </a:endParaRPr>
          </a:p>
        </p:txBody>
      </p:sp>
      <p:sp>
        <p:nvSpPr>
          <p:cNvPr id="3" name="Textplatzhalter 2"/>
          <p:cNvSpPr>
            <a:spLocks noGrp="1"/>
          </p:cNvSpPr>
          <p:nvPr>
            <p:ph type="body" sz="quarter" idx="10"/>
          </p:nvPr>
        </p:nvSpPr>
        <p:spPr/>
        <p:txBody>
          <a:bodyPr/>
          <a:lstStyle/>
          <a:p>
            <a:r>
              <a:rPr lang="en-US" dirty="0" smtClean="0"/>
              <a:t>Tell.</a:t>
            </a:r>
            <a:endParaRPr lang="en-US" dirty="0"/>
          </a:p>
        </p:txBody>
      </p:sp>
      <p:sp>
        <p:nvSpPr>
          <p:cNvPr id="4" name="Textplatzhalter 3"/>
          <p:cNvSpPr>
            <a:spLocks noGrp="1"/>
          </p:cNvSpPr>
          <p:nvPr>
            <p:ph type="body" sz="quarter" idx="11"/>
          </p:nvPr>
        </p:nvSpPr>
        <p:spPr/>
        <p:txBody>
          <a:bodyPr/>
          <a:lstStyle/>
          <a:p>
            <a:r>
              <a:rPr lang="en-US" dirty="0" smtClean="0"/>
              <a:t>Or: The Law of Demeter</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Customer.Email.Address.Value.</a:t>
            </a:r>
            <a:r>
              <a:rPr lang="en-US" sz="2400" b="1" dirty="0" err="1" smtClean="0">
                <a:solidFill>
                  <a:srgbClr val="FF7400"/>
                </a:solidFill>
                <a:latin typeface="Consolas" pitchFamily="49" charset="0"/>
                <a:ea typeface="Roboto" pitchFamily="2" charset="0"/>
                <a:cs typeface="Consolas" pitchFamily="49" charset="0"/>
              </a:rPr>
              <a:t>IsValid</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FF7400"/>
                </a:solidFill>
                <a:latin typeface="Consolas" pitchFamily="49" charset="0"/>
                <a:ea typeface="Roboto" pitchFamily="2" charset="0"/>
                <a:cs typeface="Consolas" pitchFamily="49" charset="0"/>
              </a:rPr>
              <a:t>IsEmailValid</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latin typeface="Consolas" pitchFamily="49" charset="0"/>
                <a:ea typeface="Roboto" pitchFamily="2" charset="0"/>
                <a:cs typeface="Consolas" pitchFamily="49" charset="0"/>
              </a:rPr>
              <a:t>message</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1268760"/>
            <a:ext cx="7200800" cy="2160240"/>
          </a:xfrm>
        </p:spPr>
        <p:txBody>
          <a:bodyPr/>
          <a:lstStyle/>
          <a:p>
            <a:r>
              <a:rPr lang="en-US" dirty="0" smtClean="0"/>
              <a:t>Don’t let a stranger touch your </a:t>
            </a:r>
            <a:r>
              <a:rPr lang="en-US" dirty="0" smtClean="0">
                <a:solidFill>
                  <a:srgbClr val="FF00FF"/>
                </a:solidFill>
              </a:rPr>
              <a:t>privates</a:t>
            </a:r>
            <a:endParaRPr lang="en-US" dirty="0">
              <a:solidFill>
                <a:srgbClr val="FF00FF"/>
              </a:solidFill>
            </a:endParaRPr>
          </a:p>
        </p:txBody>
      </p:sp>
      <p:pic>
        <p:nvPicPr>
          <p:cNvPr id="3" name="Grafik 2" descr="pope.jpg"/>
          <p:cNvPicPr>
            <a:picLocks noChangeAspect="1"/>
          </p:cNvPicPr>
          <p:nvPr/>
        </p:nvPicPr>
        <p:blipFill>
          <a:blip r:embed="rId2" cstate="print"/>
          <a:stretch>
            <a:fillRect/>
          </a:stretch>
        </p:blipFill>
        <p:spPr>
          <a:xfrm>
            <a:off x="1691680" y="4000500"/>
            <a:ext cx="5667375" cy="285750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48680"/>
            <a:ext cx="7200800" cy="1440160"/>
          </a:xfrm>
        </p:spPr>
        <p:txBody>
          <a:bodyPr/>
          <a:lstStyle/>
          <a:p>
            <a:pPr algn="l"/>
            <a:r>
              <a:rPr lang="de-DE" dirty="0" smtClean="0">
                <a:solidFill>
                  <a:srgbClr val="00B7FF"/>
                </a:solidFill>
              </a:rPr>
              <a:t>Size &amp; Reuse</a:t>
            </a:r>
            <a:endParaRPr lang="en-US" dirty="0">
              <a:solidFill>
                <a:srgbClr val="00B7FF"/>
              </a:solidFill>
            </a:endParaRPr>
          </a:p>
        </p:txBody>
      </p:sp>
      <p:sp>
        <p:nvSpPr>
          <p:cNvPr id="4" name="Foliennummernplatzhalter 3"/>
          <p:cNvSpPr>
            <a:spLocks noGrp="1"/>
          </p:cNvSpPr>
          <p:nvPr>
            <p:ph type="sldNum" sz="quarter" idx="4294967295"/>
          </p:nvPr>
        </p:nvSpPr>
        <p:spPr>
          <a:xfrm>
            <a:off x="7451725" y="6597650"/>
            <a:ext cx="1692275" cy="260350"/>
          </a:xfrm>
          <a:prstGeom prst="rect">
            <a:avLst/>
          </a:prstGeom>
        </p:spPr>
        <p:txBody>
          <a:bodyPr/>
          <a:lstStyle/>
          <a:p>
            <a:fld id="{84001CC4-1CE1-4BBA-BB24-049787A9E303}" type="slidenum">
              <a:rPr lang="de-DE" smtClean="0"/>
              <a:pPr/>
              <a:t>45</a:t>
            </a:fld>
            <a:endParaRPr lang="de-DE"/>
          </a:p>
        </p:txBody>
      </p:sp>
      <p:pic>
        <p:nvPicPr>
          <p:cNvPr id="8199" name="Picture 7" descr="C:\Users\Johannes Hofmeister\Desktop\plane_feb_3_s.jpg"/>
          <p:cNvPicPr>
            <a:picLocks noChangeAspect="1" noChangeArrowheads="1"/>
          </p:cNvPicPr>
          <p:nvPr/>
        </p:nvPicPr>
        <p:blipFill>
          <a:blip r:embed="rId2" cstate="print"/>
          <a:srcRect/>
          <a:stretch>
            <a:fillRect/>
          </a:stretch>
        </p:blipFill>
        <p:spPr bwMode="auto">
          <a:xfrm>
            <a:off x="179512" y="3429000"/>
            <a:ext cx="4320480" cy="3240360"/>
          </a:xfrm>
          <a:prstGeom prst="rect">
            <a:avLst/>
          </a:prstGeom>
          <a:noFill/>
        </p:spPr>
      </p:pic>
      <p:pic>
        <p:nvPicPr>
          <p:cNvPr id="8200" name="Picture 8" descr="C:\Users\Johannes Hofmeister\Desktop\Lego airplane.jpg"/>
          <p:cNvPicPr>
            <a:picLocks noChangeAspect="1" noChangeArrowheads="1"/>
          </p:cNvPicPr>
          <p:nvPr/>
        </p:nvPicPr>
        <p:blipFill>
          <a:blip r:embed="rId3" cstate="print"/>
          <a:srcRect/>
          <a:stretch>
            <a:fillRect/>
          </a:stretch>
        </p:blipFill>
        <p:spPr bwMode="auto">
          <a:xfrm>
            <a:off x="4667250" y="3467100"/>
            <a:ext cx="4369246" cy="3276935"/>
          </a:xfrm>
          <a:prstGeom prst="rect">
            <a:avLst/>
          </a:prstGeom>
          <a:noFill/>
        </p:spPr>
      </p:pic>
      <p:pic>
        <p:nvPicPr>
          <p:cNvPr id="8195" name="Picture 3" descr="C:\Users\Johannes Hofmeister\Desktop\lego_steine_489_185.jpg"/>
          <p:cNvPicPr>
            <a:picLocks noChangeAspect="1" noChangeArrowheads="1"/>
          </p:cNvPicPr>
          <p:nvPr/>
        </p:nvPicPr>
        <p:blipFill>
          <a:blip r:embed="rId4" cstate="print"/>
          <a:srcRect/>
          <a:stretch>
            <a:fillRect/>
          </a:stretch>
        </p:blipFill>
        <p:spPr bwMode="auto">
          <a:xfrm>
            <a:off x="4572000" y="2564904"/>
            <a:ext cx="3456384" cy="1307630"/>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err="1" smtClean="0">
                <a:solidFill>
                  <a:srgbClr val="00B7FF"/>
                </a:solidFill>
              </a:rPr>
              <a:t>überraschungen</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Keine</a:t>
            </a:r>
            <a:endParaRPr lang="en-US" dirty="0"/>
          </a:p>
        </p:txBody>
      </p:sp>
      <p:sp>
        <p:nvSpPr>
          <p:cNvPr id="5" name="Textplatzhalter 4"/>
          <p:cNvSpPr>
            <a:spLocks noGrp="1"/>
          </p:cNvSpPr>
          <p:nvPr>
            <p:ph type="body" sz="quarter" idx="11"/>
          </p:nvPr>
        </p:nvSpPr>
        <p:spPr/>
        <p:txBody>
          <a:bodyPr/>
          <a:lstStyle/>
          <a:p>
            <a:r>
              <a:rPr lang="de-DE" dirty="0" smtClean="0"/>
              <a:t>Was erwartest du?</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windows-xp-blue-screen-1280x1024.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B7FF"/>
                </a:solidFill>
              </a:rPr>
              <a:t>NullObjekte</a:t>
            </a:r>
            <a:endParaRPr lang="en-US" dirty="0">
              <a:solidFill>
                <a:srgbClr val="00B7FF"/>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a:bodyPr>
          <a:lstStyle/>
          <a:p>
            <a:r>
              <a:rPr lang="de-AT" sz="6000" dirty="0" smtClean="0"/>
              <a:t>Einstellungsähnlichkeit</a:t>
            </a:r>
            <a:r>
              <a:rPr lang="de-AT" sz="5400" dirty="0" smtClean="0"/>
              <a:t> </a:t>
            </a:r>
            <a:br>
              <a:rPr lang="de-AT" sz="5400" dirty="0" smtClean="0"/>
            </a:br>
            <a:r>
              <a:rPr lang="de-AT" sz="5700" dirty="0" smtClean="0"/>
              <a:t>korreliert positiv mit DER</a:t>
            </a:r>
            <a:r>
              <a:rPr lang="de-AT" sz="5400" dirty="0" smtClean="0"/>
              <a:t/>
            </a:r>
            <a:br>
              <a:rPr lang="de-AT" sz="5400" dirty="0" smtClean="0"/>
            </a:br>
            <a:r>
              <a:rPr lang="de-AT" sz="5200" dirty="0" smtClean="0">
                <a:solidFill>
                  <a:srgbClr val="FF00FF"/>
                </a:solidFill>
              </a:rPr>
              <a:t>interpersonellen</a:t>
            </a:r>
            <a:r>
              <a:rPr lang="de-AT" sz="5200" dirty="0" smtClean="0"/>
              <a:t> Anziehung</a:t>
            </a:r>
            <a:endParaRPr lang="en-US" sz="52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800" dirty="0" smtClean="0">
                <a:solidFill>
                  <a:srgbClr val="00B7FF"/>
                </a:solidFill>
              </a:rPr>
              <a:t>Spüre deinen Code</a:t>
            </a:r>
            <a:endParaRPr lang="en-US" sz="8800" dirty="0">
              <a:solidFill>
                <a:srgbClr val="00B7FF"/>
              </a:solidFill>
            </a:endParaRPr>
          </a:p>
        </p:txBody>
      </p:sp>
      <p:sp>
        <p:nvSpPr>
          <p:cNvPr id="4" name="Textplatzhalter 3"/>
          <p:cNvSpPr>
            <a:spLocks noGrp="1"/>
          </p:cNvSpPr>
          <p:nvPr>
            <p:ph type="body" sz="quarter" idx="10"/>
          </p:nvPr>
        </p:nvSpPr>
        <p:spPr/>
        <p:txBody>
          <a:bodyPr/>
          <a:lstStyle/>
          <a:p>
            <a:endParaRPr lang="en-US" dirty="0"/>
          </a:p>
        </p:txBody>
      </p:sp>
      <p:sp>
        <p:nvSpPr>
          <p:cNvPr id="5" name="Textplatzhalter 4"/>
          <p:cNvSpPr>
            <a:spLocks noGrp="1"/>
          </p:cNvSpPr>
          <p:nvPr>
            <p:ph type="body" sz="quarter" idx="11"/>
          </p:nvPr>
        </p:nvSpPr>
        <p:spPr/>
        <p:txBody>
          <a:bodyPr/>
          <a:lstStyle/>
          <a:p>
            <a:r>
              <a:rPr lang="de-DE" dirty="0" smtClean="0"/>
              <a:t>Man sieht nur mit dem Herzen gut</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pic>
        <p:nvPicPr>
          <p:cNvPr id="3" name="Grafik 2" descr="visualCode.jpg"/>
          <p:cNvPicPr>
            <a:picLocks noChangeAspect="1"/>
          </p:cNvPicPr>
          <p:nvPr/>
        </p:nvPicPr>
        <p:blipFill>
          <a:blip r:embed="rId2" cstate="print">
            <a:clrChange>
              <a:clrFrom>
                <a:srgbClr val="262626"/>
              </a:clrFrom>
              <a:clrTo>
                <a:srgbClr val="262626">
                  <a:alpha val="0"/>
                </a:srgbClr>
              </a:clrTo>
            </a:clrChange>
          </a:blip>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2411760" y="3645024"/>
            <a:ext cx="489654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ihandform 6"/>
          <p:cNvSpPr/>
          <p:nvPr/>
        </p:nvSpPr>
        <p:spPr>
          <a:xfrm rot="10800000">
            <a:off x="1369580" y="2782353"/>
            <a:ext cx="6730919" cy="2158814"/>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30 w 10000"/>
              <a:gd name="connsiteY5" fmla="*/ 5945 h 10000"/>
              <a:gd name="connsiteX6" fmla="*/ 30 w 10000"/>
              <a:gd name="connsiteY6" fmla="*/ 4055 h 10000"/>
              <a:gd name="connsiteX7" fmla="*/ 1667 w 1000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0067"/>
              <a:gd name="connsiteY0" fmla="*/ 0 h 10000"/>
              <a:gd name="connsiteX1" fmla="*/ 10010 w 10067"/>
              <a:gd name="connsiteY1" fmla="*/ 0 h 10000"/>
              <a:gd name="connsiteX2" fmla="*/ 10010 w 10067"/>
              <a:gd name="connsiteY2" fmla="*/ 10000 h 10000"/>
              <a:gd name="connsiteX3" fmla="*/ 1677 w 10067"/>
              <a:gd name="connsiteY3" fmla="*/ 10000 h 10000"/>
              <a:gd name="connsiteX4" fmla="*/ 40 w 10067"/>
              <a:gd name="connsiteY4" fmla="*/ 5945 h 10000"/>
              <a:gd name="connsiteX5" fmla="*/ 40 w 10067"/>
              <a:gd name="connsiteY5" fmla="*/ 4055 h 10000"/>
              <a:gd name="connsiteX6" fmla="*/ 1677 w 10067"/>
              <a:gd name="connsiteY6" fmla="*/ 0 h 1000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154 w 11181"/>
              <a:gd name="connsiteY5" fmla="*/ 4055 h 10630"/>
              <a:gd name="connsiteX6" fmla="*/ 2791 w 11181"/>
              <a:gd name="connsiteY6" fmla="*/ 0 h 1063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60 w 11181"/>
              <a:gd name="connsiteY5" fmla="*/ 5517 h 10630"/>
              <a:gd name="connsiteX6" fmla="*/ 2791 w 11181"/>
              <a:gd name="connsiteY6" fmla="*/ 0 h 10630"/>
              <a:gd name="connsiteX0" fmla="*/ 2791 w 11181"/>
              <a:gd name="connsiteY0" fmla="*/ 0 h 10000"/>
              <a:gd name="connsiteX1" fmla="*/ 11124 w 11181"/>
              <a:gd name="connsiteY1" fmla="*/ 0 h 10000"/>
              <a:gd name="connsiteX2" fmla="*/ 11124 w 11181"/>
              <a:gd name="connsiteY2" fmla="*/ 10000 h 10000"/>
              <a:gd name="connsiteX3" fmla="*/ 2791 w 11181"/>
              <a:gd name="connsiteY3" fmla="*/ 10000 h 10000"/>
              <a:gd name="connsiteX4" fmla="*/ 40 w 11181"/>
              <a:gd name="connsiteY4" fmla="*/ 8276 h 10000"/>
              <a:gd name="connsiteX5" fmla="*/ 160 w 11181"/>
              <a:gd name="connsiteY5" fmla="*/ 5517 h 10000"/>
              <a:gd name="connsiteX6" fmla="*/ 2791 w 11181"/>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281 w 11302"/>
              <a:gd name="connsiteY5" fmla="*/ 5517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872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2872 w 11262"/>
              <a:gd name="connsiteY5" fmla="*/ 0 h 10338"/>
              <a:gd name="connsiteX0" fmla="*/ 3046 w 11436"/>
              <a:gd name="connsiteY0" fmla="*/ 0 h 10338"/>
              <a:gd name="connsiteX1" fmla="*/ 11379 w 11436"/>
              <a:gd name="connsiteY1" fmla="*/ 0 h 10338"/>
              <a:gd name="connsiteX2" fmla="*/ 11379 w 11436"/>
              <a:gd name="connsiteY2" fmla="*/ 10000 h 10338"/>
              <a:gd name="connsiteX3" fmla="*/ 3046 w 11436"/>
              <a:gd name="connsiteY3" fmla="*/ 10000 h 10338"/>
              <a:gd name="connsiteX4" fmla="*/ 174 w 11436"/>
              <a:gd name="connsiteY4" fmla="*/ 10000 h 10338"/>
              <a:gd name="connsiteX5" fmla="*/ 3046 w 11436"/>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2" h="10338">
                <a:moveTo>
                  <a:pt x="4819" y="0"/>
                </a:moveTo>
                <a:lnTo>
                  <a:pt x="11205" y="0"/>
                </a:lnTo>
                <a:cubicBezTo>
                  <a:pt x="11214" y="4908"/>
                  <a:pt x="11262" y="226"/>
                  <a:pt x="11205" y="10000"/>
                </a:cubicBezTo>
                <a:lnTo>
                  <a:pt x="2872" y="10000"/>
                </a:lnTo>
                <a:cubicBezTo>
                  <a:pt x="2073" y="10000"/>
                  <a:pt x="22" y="10338"/>
                  <a:pt x="0" y="10000"/>
                </a:cubicBezTo>
                <a:cubicBezTo>
                  <a:pt x="0" y="8333"/>
                  <a:pt x="745" y="1067"/>
                  <a:pt x="4819" y="0"/>
                </a:cubicBezTo>
                <a:close/>
              </a:path>
            </a:pathLst>
          </a:cu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1403648" y="3645024"/>
            <a:ext cx="590465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7" y="1296144"/>
            <a:ext cx="3145309"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p:cNvSpPr/>
          <p:nvPr/>
        </p:nvSpPr>
        <p:spPr>
          <a:xfrm>
            <a:off x="4644008" y="1296144"/>
            <a:ext cx="720080"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635896" y="4032448"/>
            <a:ext cx="352839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720080"/>
            <a:ext cx="302433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ihandform 14"/>
          <p:cNvSpPr/>
          <p:nvPr/>
        </p:nvSpPr>
        <p:spPr>
          <a:xfrm>
            <a:off x="1187624" y="1943503"/>
            <a:ext cx="5452532" cy="4293809"/>
          </a:xfrm>
          <a:custGeom>
            <a:avLst/>
            <a:gdLst>
              <a:gd name="connsiteX0" fmla="*/ 372533 w 5452532"/>
              <a:gd name="connsiteY0" fmla="*/ 33867 h 4293809"/>
              <a:gd name="connsiteX1" fmla="*/ 2360990 w 5452532"/>
              <a:gd name="connsiteY1" fmla="*/ 803124 h 4293809"/>
              <a:gd name="connsiteX2" fmla="*/ 3101219 w 5452532"/>
              <a:gd name="connsiteY2" fmla="*/ 3778552 h 4293809"/>
              <a:gd name="connsiteX3" fmla="*/ 5118704 w 5452532"/>
              <a:gd name="connsiteY3" fmla="*/ 3894667 h 4293809"/>
              <a:gd name="connsiteX4" fmla="*/ 5104190 w 5452532"/>
              <a:gd name="connsiteY4" fmla="*/ 1644952 h 4293809"/>
              <a:gd name="connsiteX5" fmla="*/ 4596190 w 5452532"/>
              <a:gd name="connsiteY5" fmla="*/ 599924 h 4293809"/>
              <a:gd name="connsiteX6" fmla="*/ 372533 w 5452532"/>
              <a:gd name="connsiteY6" fmla="*/ 33867 h 429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2532" h="4293809">
                <a:moveTo>
                  <a:pt x="372533" y="33867"/>
                </a:moveTo>
                <a:cubicBezTo>
                  <a:pt x="0" y="67734"/>
                  <a:pt x="1906209" y="179010"/>
                  <a:pt x="2360990" y="803124"/>
                </a:cubicBezTo>
                <a:cubicBezTo>
                  <a:pt x="2815771" y="1427238"/>
                  <a:pt x="2641600" y="3263295"/>
                  <a:pt x="3101219" y="3778552"/>
                </a:cubicBezTo>
                <a:cubicBezTo>
                  <a:pt x="3560838" y="4293809"/>
                  <a:pt x="4784876" y="4250267"/>
                  <a:pt x="5118704" y="3894667"/>
                </a:cubicBezTo>
                <a:cubicBezTo>
                  <a:pt x="5452532" y="3539067"/>
                  <a:pt x="5191276" y="2194076"/>
                  <a:pt x="5104190" y="1644952"/>
                </a:cubicBezTo>
                <a:cubicBezTo>
                  <a:pt x="5017104" y="1095828"/>
                  <a:pt x="5379961" y="868438"/>
                  <a:pt x="4596190" y="599924"/>
                </a:cubicBezTo>
                <a:cubicBezTo>
                  <a:pt x="3812419" y="331410"/>
                  <a:pt x="745066" y="0"/>
                  <a:pt x="372533" y="33867"/>
                </a:cubicBezTo>
                <a:close/>
              </a:path>
            </a:pathLst>
          </a:custGeom>
          <a:noFill/>
          <a:ln w="762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feil nach links und rechts 15"/>
          <p:cNvSpPr/>
          <p:nvPr/>
        </p:nvSpPr>
        <p:spPr>
          <a:xfrm>
            <a:off x="399593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feil nach links und rechts 16"/>
          <p:cNvSpPr/>
          <p:nvPr/>
        </p:nvSpPr>
        <p:spPr>
          <a:xfrm>
            <a:off x="147565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filter</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pattern = </a:t>
            </a:r>
            <a:r>
              <a:rPr lang="en-US" sz="2000" b="1" dirty="0" smtClean="0">
                <a:solidFill>
                  <a:srgbClr val="00DB00"/>
                </a:solidFill>
                <a:latin typeface="Consolas" pitchFamily="49" charset="0"/>
                <a:ea typeface="Roboto" pitchFamily="2" charset="0"/>
                <a:cs typeface="Consolas" pitchFamily="49" charset="0"/>
              </a:rPr>
              <a:t>"@(\w+)"</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"https://twitter.com/"</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link = </a:t>
            </a:r>
            <a:r>
              <a:rPr lang="en-US" sz="2000" b="1" dirty="0" smtClean="0">
                <a:solidFill>
                  <a:srgbClr val="00DB00"/>
                </a:solidFill>
                <a:latin typeface="Consolas" pitchFamily="49" charset="0"/>
                <a:ea typeface="Roboto" pitchFamily="2" charset="0"/>
                <a:cs typeface="Consolas" pitchFamily="49" charset="0"/>
              </a:rPr>
              <a:t>"&lt;a </a:t>
            </a:r>
            <a:r>
              <a:rPr lang="en-US" sz="2000" b="1" dirty="0" err="1" smtClean="0">
                <a:solidFill>
                  <a:srgbClr val="00DB00"/>
                </a:solidFill>
                <a:latin typeface="Consolas" pitchFamily="49" charset="0"/>
                <a:ea typeface="Roboto" pitchFamily="2" charset="0"/>
                <a:cs typeface="Consolas" pitchFamily="49" charset="0"/>
              </a:rPr>
              <a:t>href</a:t>
            </a:r>
            <a:r>
              <a:rPr lang="en-US" sz="2000" b="1" dirty="0" smtClean="0">
                <a:solidFill>
                  <a:srgbClr val="00DB00"/>
                </a:solidFill>
                <a:latin typeface="Consolas" pitchFamily="49" charset="0"/>
                <a:ea typeface="Roboto" pitchFamily="2" charset="0"/>
                <a:cs typeface="Consolas" pitchFamily="49" charset="0"/>
              </a:rPr>
              <a:t>='%s\\1'&gt;@\\1&lt;/a&gt;"</a:t>
            </a: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replacement = link</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re.sub(pattern, replacement,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home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a:t>
            </a:r>
            <a:r>
              <a:rPr lang="en-US" sz="2000" b="1" dirty="0" err="1" smtClean="0">
                <a:solidFill>
                  <a:schemeClr val="bg1"/>
                </a:solidFill>
                <a:latin typeface="Consolas" pitchFamily="49" charset="0"/>
                <a:ea typeface="Roboto" pitchFamily="2" charset="0"/>
                <a:cs typeface="Consolas" pitchFamily="49" charset="0"/>
              </a:rPr>
              <a:t>create_page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filter(markup)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main</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smtClean="0">
                <a:solidFill>
                  <a:srgbClr val="00DB00"/>
                </a:solidFill>
                <a:latin typeface="Consolas" pitchFamily="49" charset="0"/>
                <a:ea typeface="Roboto" pitchFamily="2" charset="0"/>
                <a:cs typeface="Consolas" pitchFamily="49" charset="0"/>
              </a:rPr>
              <a:t>Entries</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len</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 &gt; </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date = </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err="1" smtClean="0">
                <a:solidFill>
                  <a:schemeClr val="bg1"/>
                </a:solidFill>
                <a:latin typeface="Consolas" pitchFamily="49" charset="0"/>
                <a:ea typeface="Roboto" pitchFamily="2" charset="0"/>
                <a:cs typeface="Consolas" pitchFamily="49" charset="0"/>
              </a:rPr>
              <a:t>entries.written_on</a:t>
            </a:r>
            <a:r>
              <a:rPr lang="en-US" sz="2000" b="1" dirty="0" smtClean="0">
                <a:solidFill>
                  <a:schemeClr val="bg1"/>
                </a:solidFill>
                <a:latin typeface="Consolas" pitchFamily="49" charset="0"/>
                <a:ea typeface="Roboto" pitchFamily="2" charset="0"/>
                <a:cs typeface="Consolas" pitchFamily="49" charset="0"/>
              </a:rPr>
              <a:t>(date)</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print</a:t>
            </a:r>
            <a:r>
              <a:rPr lang="en-US" sz="2000" b="1" dirty="0" smtClean="0">
                <a:solidFill>
                  <a:schemeClr val="bg1"/>
                </a:solidFill>
                <a:latin typeface="Consolas" pitchFamily="49" charset="0"/>
                <a:ea typeface="Roboto" pitchFamily="2" charset="0"/>
                <a:cs typeface="Consolas" pitchFamily="49" charset="0"/>
              </a:rPr>
              <a:t> home(entries)</a:t>
            </a: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metrik</a:t>
            </a:r>
            <a:endParaRPr lang="en-US" dirty="0"/>
          </a:p>
        </p:txBody>
      </p:sp>
      <p:sp>
        <p:nvSpPr>
          <p:cNvPr id="4" name="Textplatzhalter 3"/>
          <p:cNvSpPr>
            <a:spLocks noGrp="1"/>
          </p:cNvSpPr>
          <p:nvPr>
            <p:ph type="body" sz="quarter" idx="10"/>
          </p:nvPr>
        </p:nvSpPr>
        <p:spPr/>
        <p:txBody>
          <a:bodyPr/>
          <a:lstStyle/>
          <a:p>
            <a:r>
              <a:rPr lang="de-DE" dirty="0" smtClean="0"/>
              <a:t>Die einfachste</a:t>
            </a:r>
            <a:endParaRPr lang="en-US" dirty="0"/>
          </a:p>
        </p:txBody>
      </p:sp>
      <p:sp>
        <p:nvSpPr>
          <p:cNvPr id="5" name="Textplatzhalter 4"/>
          <p:cNvSpPr>
            <a:spLocks noGrp="1"/>
          </p:cNvSpPr>
          <p:nvPr>
            <p:ph type="body" sz="quarter" idx="11"/>
          </p:nvPr>
        </p:nvSpPr>
        <p:spPr/>
        <p:txBody>
          <a:bodyPr/>
          <a:lstStyle/>
          <a:p>
            <a:r>
              <a:rPr lang="de-DE" dirty="0" smtClean="0"/>
              <a:t>für die C-Familie</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Signature Survey</a:t>
            </a:r>
            <a:br>
              <a:rPr lang="de-DE" dirty="0" smtClean="0"/>
            </a:br>
            <a:r>
              <a:rPr lang="de-DE" dirty="0" smtClean="0"/>
              <a:t/>
            </a:r>
            <a:br>
              <a:rPr lang="de-DE" dirty="0" smtClean="0"/>
            </a:br>
            <a:r>
              <a:rPr lang="en-US" dirty="0" err="1" smtClean="0">
                <a:latin typeface="Roboto" pitchFamily="2" charset="0"/>
                <a:ea typeface="Roboto" pitchFamily="2" charset="0"/>
              </a:rPr>
              <a:t>Datei</a:t>
            </a:r>
            <a:r>
              <a:rPr lang="en-US" dirty="0" smtClean="0">
                <a:latin typeface="Roboto" pitchFamily="2" charset="0"/>
                <a:ea typeface="Roboto" pitchFamily="2" charset="0"/>
              </a:rPr>
              <a:t> (&lt;loc&gt;): { ; } </a:t>
            </a:r>
            <a:r>
              <a:rPr lang="en-US" dirty="0" smtClean="0"/>
              <a:t/>
            </a:r>
            <a:br>
              <a:rPr lang="en-US" dirty="0" smtClean="0"/>
            </a:br>
            <a:r>
              <a:rPr lang="en-US" dirty="0" smtClean="0"/>
              <a:t/>
            </a:r>
            <a:br>
              <a:rPr lang="en-US" dirty="0" smtClean="0"/>
            </a:br>
            <a:endParaRPr lang="en-US" sz="13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fontScale="90000"/>
          </a:bodyPr>
          <a:lstStyle/>
          <a:p>
            <a:r>
              <a:rPr lang="de-AT" sz="5400" dirty="0" smtClean="0"/>
              <a:t>Gleich</a:t>
            </a:r>
            <a:r>
              <a:rPr lang="de-AT" sz="5400" dirty="0" smtClean="0">
                <a:solidFill>
                  <a:schemeClr val="tx1">
                    <a:lumMod val="50000"/>
                    <a:lumOff val="50000"/>
                  </a:schemeClr>
                </a:solidFill>
              </a:rPr>
              <a:t> und </a:t>
            </a:r>
            <a:r>
              <a:rPr lang="de-AT" sz="5400" dirty="0" smtClean="0"/>
              <a:t>Gleich</a:t>
            </a:r>
            <a:r>
              <a:rPr lang="de-AT" sz="5400" dirty="0" smtClean="0">
                <a:solidFill>
                  <a:schemeClr val="tx1">
                    <a:lumMod val="50000"/>
                    <a:lumOff val="50000"/>
                  </a:schemeClr>
                </a:solidFill>
              </a:rPr>
              <a:t/>
            </a:r>
            <a:br>
              <a:rPr lang="de-AT" sz="5400" dirty="0" smtClean="0">
                <a:solidFill>
                  <a:schemeClr val="tx1">
                    <a:lumMod val="50000"/>
                    <a:lumOff val="50000"/>
                  </a:schemeClr>
                </a:solidFill>
              </a:rPr>
            </a:br>
            <a:r>
              <a:rPr lang="de-AT" sz="6700" dirty="0" smtClean="0">
                <a:solidFill>
                  <a:schemeClr val="bg1">
                    <a:lumMod val="75000"/>
                  </a:schemeClr>
                </a:solidFill>
              </a:rPr>
              <a:t>Einstellungsähnlichkeit</a:t>
            </a:r>
            <a:r>
              <a:rPr lang="de-AT" sz="6000" dirty="0" smtClean="0">
                <a:solidFill>
                  <a:schemeClr val="bg1">
                    <a:lumMod val="75000"/>
                  </a:schemeClr>
                </a:solidFill>
              </a:rPr>
              <a:t> </a:t>
            </a:r>
            <a:r>
              <a:rPr lang="de-AT" sz="5400" dirty="0" smtClean="0">
                <a:solidFill>
                  <a:schemeClr val="bg1">
                    <a:lumMod val="75000"/>
                  </a:schemeClr>
                </a:solidFill>
              </a:rPr>
              <a:t/>
            </a:r>
            <a:br>
              <a:rPr lang="de-AT" sz="5400" dirty="0" smtClean="0">
                <a:solidFill>
                  <a:schemeClr val="bg1">
                    <a:lumMod val="75000"/>
                  </a:schemeClr>
                </a:solidFill>
              </a:rPr>
            </a:br>
            <a:r>
              <a:rPr lang="de-AT" sz="6300" dirty="0" smtClean="0">
                <a:solidFill>
                  <a:schemeClr val="bg1">
                    <a:lumMod val="75000"/>
                  </a:schemeClr>
                </a:solidFill>
              </a:rPr>
              <a:t>korreliert positiv mit DER</a:t>
            </a:r>
            <a:r>
              <a:rPr lang="de-AT" sz="5400" dirty="0" smtClean="0">
                <a:solidFill>
                  <a:schemeClr val="bg1">
                    <a:lumMod val="75000"/>
                  </a:schemeClr>
                </a:solidFill>
              </a:rPr>
              <a:t/>
            </a:r>
            <a:br>
              <a:rPr lang="de-AT" sz="5400" dirty="0" smtClean="0">
                <a:solidFill>
                  <a:schemeClr val="bg1">
                    <a:lumMod val="75000"/>
                  </a:schemeClr>
                </a:solidFill>
              </a:rPr>
            </a:br>
            <a:r>
              <a:rPr lang="de-AT" sz="5800" dirty="0" smtClean="0">
                <a:solidFill>
                  <a:schemeClr val="bg1">
                    <a:lumMod val="75000"/>
                  </a:schemeClr>
                </a:solidFill>
              </a:rPr>
              <a:t>interpersonellen Anziehung</a:t>
            </a:r>
            <a:r>
              <a:rPr lang="de-AT" sz="5400" dirty="0" smtClean="0"/>
              <a:t/>
            </a:r>
            <a:br>
              <a:rPr lang="de-AT" sz="5400" dirty="0" smtClean="0"/>
            </a:br>
            <a:r>
              <a:rPr lang="de-AT" dirty="0" smtClean="0"/>
              <a:t>gesellt </a:t>
            </a:r>
            <a:r>
              <a:rPr lang="de-AT" dirty="0" smtClean="0">
                <a:solidFill>
                  <a:schemeClr val="tx1">
                    <a:lumMod val="65000"/>
                    <a:lumOff val="35000"/>
                  </a:schemeClr>
                </a:solidFill>
              </a:rPr>
              <a:t>sich</a:t>
            </a:r>
            <a:r>
              <a:rPr lang="de-AT" dirty="0" smtClean="0"/>
              <a:t> gern</a:t>
            </a:r>
            <a:endParaRPr lang="en-US" sz="5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err="1" smtClean="0">
                <a:solidFill>
                  <a:schemeClr val="bg1"/>
                </a:solidFill>
                <a:latin typeface="Consolas" pitchFamily="49" charset="0"/>
                <a:ea typeface="Roboto" pitchFamily="2" charset="0"/>
                <a:cs typeface="Consolas" pitchFamily="49" charset="0"/>
              </a:rPr>
              <a:t>ExitWindowsFlags.cs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FullScreen.cs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HexToColorExtension.cs</a:t>
            </a:r>
            <a:r>
              <a:rPr lang="en-US" sz="1000" b="1" dirty="0" smtClean="0">
                <a:solidFill>
                  <a:schemeClr val="bg1"/>
                </a:solidFill>
                <a:latin typeface="Consolas" pitchFamily="49" charset="0"/>
                <a:ea typeface="Roboto" pitchFamily="2" charset="0"/>
                <a:cs typeface="Consolas" pitchFamily="49" charset="0"/>
              </a:rPr>
              <a:t> (30):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Hibernate.cs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ICanBeSelected.cs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ICanStartAndStop.cs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IExecute.cs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IHaveGotTheTime.cs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IntToTimespanExtension.cs</a:t>
            </a:r>
            <a:r>
              <a:rPr lang="en-US" sz="1000" b="1" dirty="0" smtClean="0">
                <a:solidFill>
                  <a:schemeClr val="bg1"/>
                </a:solidFill>
                <a:latin typeface="Consolas" pitchFamily="49" charset="0"/>
                <a:ea typeface="Roboto" pitchFamily="2" charset="0"/>
                <a:cs typeface="Consolas" pitchFamily="49" charset="0"/>
              </a:rPr>
              <a:t> (26):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IShutdownTheSystem.cs</a:t>
            </a:r>
            <a:r>
              <a:rPr lang="en-US" sz="1000" b="1" dirty="0" smtClean="0">
                <a:solidFill>
                  <a:schemeClr val="bg1"/>
                </a:solidFill>
                <a:latin typeface="Consolas" pitchFamily="49" charset="0"/>
                <a:ea typeface="Roboto" pitchFamily="2" charset="0"/>
                <a:cs typeface="Consolas" pitchFamily="49" charset="0"/>
              </a:rPr>
              <a:t> (7):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IWindowsFunctions.cs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KeyExtension.cs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Lock.cs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LogOff.cs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MainViewModel.cs</a:t>
            </a:r>
            <a:r>
              <a:rPr lang="en-US" sz="1000" b="1" dirty="0" smtClean="0">
                <a:solidFill>
                  <a:schemeClr val="bg1"/>
                </a:solidFill>
                <a:latin typeface="Consolas" pitchFamily="49" charset="0"/>
                <a:ea typeface="Roboto" pitchFamily="2" charset="0"/>
                <a:cs typeface="Consolas" pitchFamily="49" charset="0"/>
              </a:rPr>
              <a:t> (103):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MainWindow.xaml.cs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MenuItemExtension.cs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MouseWheelGesture.cs</a:t>
            </a:r>
            <a:r>
              <a:rPr lang="en-US" sz="1000" b="1" dirty="0" smtClean="0">
                <a:solidFill>
                  <a:schemeClr val="bg1"/>
                </a:solidFill>
                <a:latin typeface="Consolas" pitchFamily="49" charset="0"/>
                <a:ea typeface="Roboto" pitchFamily="2" charset="0"/>
                <a:cs typeface="Consolas" pitchFamily="49" charset="0"/>
              </a:rPr>
              <a:t> (56):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MutuallyExclusiveCheckBoxes.cs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PlaySound.cs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PomodoroTimer.cs</a:t>
            </a:r>
            <a:r>
              <a:rPr lang="en-US" sz="1000" b="1" dirty="0" smtClean="0">
                <a:solidFill>
                  <a:schemeClr val="bg1"/>
                </a:solidFill>
                <a:latin typeface="Consolas" pitchFamily="49" charset="0"/>
                <a:ea typeface="Roboto" pitchFamily="2" charset="0"/>
                <a:cs typeface="Consolas" pitchFamily="49" charset="0"/>
              </a:rPr>
              <a:t> (33):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RegisterShutdownEvent.cs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RegisterTimeoutEvent.cs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ResetTimer.cs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SetColor.cs</a:t>
            </a:r>
            <a:r>
              <a:rPr lang="en-US" sz="1000" b="1" dirty="0" smtClean="0">
                <a:solidFill>
                  <a:schemeClr val="bg1"/>
                </a:solidFill>
                <a:latin typeface="Consolas" pitchFamily="49" charset="0"/>
                <a:ea typeface="Roboto" pitchFamily="2" charset="0"/>
                <a:cs typeface="Consolas" pitchFamily="49" charset="0"/>
              </a:rPr>
              <a:t> (37):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SetTime.cs</a:t>
            </a:r>
            <a:r>
              <a:rPr lang="en-US" sz="1000" b="1" dirty="0" smtClean="0">
                <a:solidFill>
                  <a:schemeClr val="bg1"/>
                </a:solidFill>
                <a:latin typeface="Consolas" pitchFamily="49" charset="0"/>
                <a:ea typeface="Roboto" pitchFamily="2" charset="0"/>
                <a:cs typeface="Consolas" pitchFamily="49" charset="0"/>
              </a:rPr>
              <a:t> (18):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ShutdownReason.cs</a:t>
            </a:r>
            <a:r>
              <a:rPr lang="en-US" sz="1000" b="1" dirty="0" smtClean="0">
                <a:solidFill>
                  <a:schemeClr val="bg1"/>
                </a:solidFill>
                <a:latin typeface="Consolas" pitchFamily="49" charset="0"/>
                <a:ea typeface="Roboto" pitchFamily="2" charset="0"/>
                <a:cs typeface="Consolas" pitchFamily="49" charset="0"/>
              </a:rPr>
              <a:t> (47):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Sleep.cs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Start.cs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Stop.cs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TimeSpanExtensions.cs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Toggle.cs</a:t>
            </a:r>
            <a:r>
              <a:rPr lang="en-US" sz="1000" b="1" dirty="0" smtClean="0">
                <a:solidFill>
                  <a:schemeClr val="bg1"/>
                </a:solidFill>
                <a:latin typeface="Consolas" pitchFamily="49" charset="0"/>
                <a:ea typeface="Roboto" pitchFamily="2" charset="0"/>
                <a:cs typeface="Consolas" pitchFamily="49" charset="0"/>
              </a:rPr>
              <a:t> (13):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ViewCommand.cs</a:t>
            </a:r>
            <a:r>
              <a:rPr lang="en-US" sz="1000" b="1" dirty="0" smtClean="0">
                <a:solidFill>
                  <a:schemeClr val="bg1"/>
                </a:solidFill>
                <a:latin typeface="Consolas" pitchFamily="49" charset="0"/>
                <a:ea typeface="Roboto" pitchFamily="2" charset="0"/>
                <a:cs typeface="Consolas" pitchFamily="49" charset="0"/>
              </a:rPr>
              <a:t> (15):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ViewModel.cs</a:t>
            </a:r>
            <a:r>
              <a:rPr lang="en-US" sz="1000" b="1" dirty="0" smtClean="0">
                <a:solidFill>
                  <a:schemeClr val="bg1"/>
                </a:solidFill>
                <a:latin typeface="Consolas" pitchFamily="49" charset="0"/>
                <a:ea typeface="Roboto" pitchFamily="2" charset="0"/>
                <a:cs typeface="Consolas" pitchFamily="49" charset="0"/>
              </a:rPr>
              <a:t> (39):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ViewModelBaseWeasel.cs</a:t>
            </a:r>
            <a:r>
              <a:rPr lang="en-US" sz="1000" b="1" dirty="0" smtClean="0">
                <a:solidFill>
                  <a:schemeClr val="bg1"/>
                </a:solidFill>
                <a:latin typeface="Consolas" pitchFamily="49" charset="0"/>
                <a:ea typeface="Roboto" pitchFamily="2" charset="0"/>
                <a:cs typeface="Consolas" pitchFamily="49" charset="0"/>
              </a:rPr>
              <a:t> (29):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Wheel.xaml.cs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WheelDirection.cs</a:t>
            </a:r>
            <a:r>
              <a:rPr lang="en-US" sz="1000" b="1" dirty="0" smtClean="0">
                <a:solidFill>
                  <a:schemeClr val="bg1"/>
                </a:solidFill>
                <a:latin typeface="Consolas" pitchFamily="49" charset="0"/>
                <a:ea typeface="Roboto" pitchFamily="2" charset="0"/>
                <a:cs typeface="Consolas" pitchFamily="49" charset="0"/>
              </a:rPr>
              <a:t> (9): {{}}</a:t>
            </a: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smtClean="0">
                <a:solidFill>
                  <a:schemeClr val="bg1"/>
                </a:solidFill>
                <a:latin typeface="Consolas" pitchFamily="49" charset="0"/>
                <a:ea typeface="Roboto" pitchFamily="2" charset="0"/>
                <a:cs typeface="Consolas" pitchFamily="49" charset="0"/>
              </a:rPr>
              <a:t/>
            </a:r>
            <a:br>
              <a:rPr lang="en-US" sz="10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LogOff.cs</a:t>
            </a:r>
            <a:r>
              <a:rPr lang="en-US" sz="1800" b="1" dirty="0" smtClean="0">
                <a:solidFill>
                  <a:schemeClr val="bg1"/>
                </a:solidFill>
                <a:latin typeface="Consolas" pitchFamily="49" charset="0"/>
                <a:ea typeface="Roboto" pitchFamily="2" charset="0"/>
                <a:cs typeface="Consolas" pitchFamily="49" charset="0"/>
              </a:rPr>
              <a:t> (21):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MainViewModel.cs</a:t>
            </a:r>
            <a:r>
              <a:rPr lang="en-US" sz="1800" b="1" dirty="0" smtClean="0">
                <a:solidFill>
                  <a:schemeClr val="bg1"/>
                </a:solidFill>
                <a:latin typeface="Consolas" pitchFamily="49" charset="0"/>
                <a:ea typeface="Roboto" pitchFamily="2" charset="0"/>
                <a:cs typeface="Consolas" pitchFamily="49" charset="0"/>
              </a:rPr>
              <a:t> (103): </a:t>
            </a:r>
            <a:r>
              <a:rPr lang="en-US" sz="1800" b="1" dirty="0" smtClean="0">
                <a:solidFill>
                  <a:srgbClr val="FF00FF"/>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r>
              <a:rPr lang="en-US" sz="1800" b="1" dirty="0" smtClean="0">
                <a:solidFill>
                  <a:srgbClr val="00FF00"/>
                </a:solidFill>
                <a:latin typeface="Consolas" pitchFamily="49" charset="0"/>
                <a:ea typeface="Roboto" pitchFamily="2" charset="0"/>
                <a:cs typeface="Consolas" pitchFamily="49" charset="0"/>
              </a:rPr>
              <a:t>;;;;;;;;;</a:t>
            </a:r>
            <a:r>
              <a:rPr lang="en-US" sz="1800" b="1" dirty="0" smtClean="0">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MainWindow.xaml.cs</a:t>
            </a:r>
            <a:r>
              <a:rPr lang="en-US" sz="1800" b="1" dirty="0" smtClean="0">
                <a:solidFill>
                  <a:schemeClr val="bg1"/>
                </a:solidFill>
                <a:latin typeface="Consolas" pitchFamily="49" charset="0"/>
                <a:ea typeface="Roboto" pitchFamily="2" charset="0"/>
                <a:cs typeface="Consolas" pitchFamily="49" charset="0"/>
              </a:rPr>
              <a:t> (42): ;;;;;{{;{;;;}{{;}}{;;;}</a:t>
            </a:r>
            <a:r>
              <a:rPr lang="en-US" sz="1800" b="1" dirty="0" smtClean="0">
                <a:solidFill>
                  <a:srgbClr val="FF7400"/>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MenuItemExtension.cs</a:t>
            </a:r>
            <a:r>
              <a:rPr lang="en-US" sz="1800" b="1" dirty="0" smtClean="0">
                <a:solidFill>
                  <a:schemeClr val="bg1"/>
                </a:solidFill>
                <a:latin typeface="Consolas" pitchFamily="49" charset="0"/>
                <a:ea typeface="Roboto" pitchFamily="2" charset="0"/>
                <a:cs typeface="Consolas" pitchFamily="49" charset="0"/>
              </a:rPr>
              <a:t> (17):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MouseWheelGesture.cs</a:t>
            </a:r>
            <a:r>
              <a:rPr lang="en-US" sz="1800" b="1" dirty="0" smtClean="0">
                <a:solidFill>
                  <a:schemeClr val="bg1"/>
                </a:solidFill>
                <a:latin typeface="Consolas" pitchFamily="49" charset="0"/>
                <a:ea typeface="Roboto" pitchFamily="2" charset="0"/>
                <a:cs typeface="Consolas" pitchFamily="49" charset="0"/>
              </a:rPr>
              <a:t> (56):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MutuallyExclusiveCheckBoxes.cs</a:t>
            </a:r>
            <a:r>
              <a:rPr lang="en-US" sz="1800" b="1" dirty="0" smtClean="0">
                <a:solidFill>
                  <a:schemeClr val="bg1"/>
                </a:solidFill>
                <a:latin typeface="Consolas" pitchFamily="49" charset="0"/>
                <a:ea typeface="Roboto" pitchFamily="2" charset="0"/>
                <a:cs typeface="Consolas" pitchFamily="49" charset="0"/>
              </a:rPr>
              <a:t> (42): ;;{{{;}{;}{;;;;}{;}{;}{;}}}</a:t>
            </a:r>
            <a:br>
              <a:rPr lang="en-US" sz="1800" b="1" dirty="0" smtClean="0">
                <a:solidFill>
                  <a:schemeClr val="bg1"/>
                </a:solidFill>
                <a:latin typeface="Consolas" pitchFamily="49" charset="0"/>
                <a:ea typeface="Roboto" pitchFamily="2" charset="0"/>
                <a:cs typeface="Consolas" pitchFamily="49" charset="0"/>
              </a:rPr>
            </a:b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philosophie</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smtClean="0"/>
              <a:t>Code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Maximen</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&gt;&gt;&gt; import this</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If the implementation is hard to explain, it's a </a:t>
            </a:r>
            <a:r>
              <a:rPr lang="en-US" dirty="0" smtClean="0">
                <a:solidFill>
                  <a:srgbClr val="FF00FF"/>
                </a:solidFill>
              </a:rPr>
              <a:t>bad idea</a:t>
            </a:r>
            <a:r>
              <a:rPr lang="en-US" dirty="0" smtClean="0"/>
              <a:t>.</a:t>
            </a:r>
            <a:endParaRPr lang="en-US" dirty="0"/>
          </a:p>
        </p:txBody>
      </p:sp>
      <p:sp>
        <p:nvSpPr>
          <p:cNvPr id="3" name="Textfeld 2"/>
          <p:cNvSpPr txBox="1"/>
          <p:nvPr/>
        </p:nvSpPr>
        <p:spPr>
          <a:xfrm>
            <a:off x="6732240" y="6001543"/>
            <a:ext cx="2160240" cy="307777"/>
          </a:xfrm>
          <a:prstGeom prst="rect">
            <a:avLst/>
          </a:prstGeom>
        </p:spPr>
        <p:txBody>
          <a:bodyPr wrap="square" lIns="0" tIns="0" rIns="0" bIns="0" rtlCol="0" anchor="b" anchorCtr="1">
            <a:spAutoFit/>
          </a:bodyPr>
          <a:lstStyle/>
          <a:p>
            <a:pPr algn="r">
              <a:spcBef>
                <a:spcPct val="20000"/>
              </a:spcBef>
            </a:pPr>
            <a:r>
              <a:rPr lang="de-AT" sz="2000" dirty="0" err="1" smtClean="0">
                <a:solidFill>
                  <a:schemeClr val="tx1">
                    <a:lumMod val="50000"/>
                    <a:lumOff val="50000"/>
                  </a:schemeClr>
                </a:solidFill>
                <a:latin typeface="Roboto" pitchFamily="2" charset="0"/>
                <a:ea typeface="Roboto" pitchFamily="2" charset="0"/>
              </a:rPr>
              <a:t>python</a:t>
            </a:r>
            <a:endParaRPr lang="de-AT" sz="2000" dirty="0" smtClean="0">
              <a:solidFill>
                <a:schemeClr val="tx1">
                  <a:lumMod val="50000"/>
                  <a:lumOff val="50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Zuhören</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err="1" smtClean="0"/>
              <a:t>Richtig</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dabei</a:t>
            </a:r>
            <a:r>
              <a:rPr lang="en-US" dirty="0" smtClean="0"/>
              <a:t> </a:t>
            </a:r>
            <a:r>
              <a:rPr lang="en-US" dirty="0" err="1" smtClean="0"/>
              <a:t>lernen</a:t>
            </a:r>
            <a:r>
              <a:rPr lang="en-US" dirty="0" smtClean="0"/>
              <a:t>!</a:t>
            </a: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Wir brauchen einen </a:t>
            </a:r>
            <a:r>
              <a:rPr lang="de-DE" dirty="0" err="1" smtClean="0">
                <a:solidFill>
                  <a:srgbClr val="FF00FF"/>
                </a:solidFill>
              </a:rPr>
              <a:t>Automocker</a:t>
            </a:r>
            <a:r>
              <a:rPr lang="de-DE" dirty="0" smtClean="0"/>
              <a:t>.</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Diese klasse ist schwer zu </a:t>
            </a:r>
            <a:r>
              <a:rPr lang="de-DE" dirty="0" smtClean="0">
                <a:solidFill>
                  <a:srgbClr val="00DB00"/>
                </a:solidFill>
              </a:rPr>
              <a:t>testen</a:t>
            </a:r>
            <a:r>
              <a:rPr lang="de-DE" dirty="0" smtClean="0"/>
              <a:t>.</a:t>
            </a: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Die gravitationsbedingte</a:t>
            </a:r>
            <a:r>
              <a:rPr lang="de-AT" sz="5600" dirty="0" smtClean="0">
                <a:solidFill>
                  <a:schemeClr val="tx1">
                    <a:lumMod val="50000"/>
                    <a:lumOff val="50000"/>
                  </a:schemeClr>
                </a:solidFill>
              </a:rPr>
              <a:t> </a:t>
            </a:r>
            <a:r>
              <a:rPr lang="de-AT" sz="6200" dirty="0" smtClean="0"/>
              <a:t>vertikale </a:t>
            </a:r>
            <a:r>
              <a:rPr lang="de-AT" sz="6200" dirty="0" smtClean="0">
                <a:solidFill>
                  <a:srgbClr val="FF00FF"/>
                </a:solidFill>
              </a:rPr>
              <a:t>Dislokation</a:t>
            </a:r>
            <a:r>
              <a:rPr lang="de-AT" sz="6200" dirty="0" smtClean="0"/>
              <a:t/>
            </a:r>
            <a:br>
              <a:rPr lang="de-AT" sz="6200" dirty="0" smtClean="0"/>
            </a:br>
            <a:r>
              <a:rPr lang="de-AT" sz="4900" dirty="0" smtClean="0"/>
              <a:t>maliformer </a:t>
            </a:r>
            <a:r>
              <a:rPr lang="de-AT" sz="4900" dirty="0" smtClean="0">
                <a:solidFill>
                  <a:srgbClr val="FF00FF"/>
                </a:solidFill>
              </a:rPr>
              <a:t>Agrarprodukte</a:t>
            </a:r>
            <a:r>
              <a:rPr lang="de-AT" dirty="0" smtClean="0"/>
              <a:t/>
            </a:r>
            <a:br>
              <a:rPr lang="de-AT" dirty="0" smtClean="0"/>
            </a:br>
            <a:r>
              <a:rPr lang="de-AT" sz="6200" dirty="0" smtClean="0"/>
              <a:t>aus der Position ihrer</a:t>
            </a:r>
            <a:br>
              <a:rPr lang="de-AT" sz="6200" dirty="0" smtClean="0"/>
            </a:br>
            <a:r>
              <a:rPr lang="de-AT" sz="6400" dirty="0" smtClean="0"/>
              <a:t>Bio-Genese erfolgt in</a:t>
            </a:r>
            <a:r>
              <a:rPr lang="de-AT" dirty="0" smtClean="0"/>
              <a:t/>
            </a:r>
            <a:br>
              <a:rPr lang="de-AT" dirty="0" smtClean="0"/>
            </a:br>
            <a:r>
              <a:rPr lang="de-AT" sz="5700" dirty="0" smtClean="0"/>
              <a:t>der Regel </a:t>
            </a:r>
            <a:r>
              <a:rPr lang="de-AT" sz="5700" dirty="0" smtClean="0">
                <a:solidFill>
                  <a:srgbClr val="FF00FF"/>
                </a:solidFill>
              </a:rPr>
              <a:t>proxitrunkial</a:t>
            </a:r>
            <a:endParaRPr lang="en-US" sz="5700" dirty="0">
              <a:solidFill>
                <a:srgbClr val="FF00FF"/>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800" dirty="0" smtClean="0">
                <a:solidFill>
                  <a:srgbClr val="00B7FF"/>
                </a:solidFill>
              </a:rPr>
              <a:t>Das </a:t>
            </a:r>
            <a:r>
              <a:rPr lang="en-US" sz="8800" dirty="0" err="1" smtClean="0">
                <a:solidFill>
                  <a:srgbClr val="00B7FF"/>
                </a:solidFill>
              </a:rPr>
              <a:t>gleiche</a:t>
            </a:r>
            <a:r>
              <a:rPr lang="en-US" sz="8800" dirty="0" smtClean="0">
                <a:solidFill>
                  <a:srgbClr val="00B7FF"/>
                </a:solidFill>
              </a:rPr>
              <a:t> </a:t>
            </a:r>
            <a:r>
              <a:rPr lang="en-US" sz="8800" dirty="0" err="1" smtClean="0">
                <a:solidFill>
                  <a:srgbClr val="00B7FF"/>
                </a:solidFill>
              </a:rPr>
              <a:t>sagen</a:t>
            </a:r>
            <a:endParaRPr lang="en-US" sz="8800" dirty="0">
              <a:solidFill>
                <a:srgbClr val="00B7FF"/>
              </a:solidFill>
            </a:endParaRPr>
          </a:p>
        </p:txBody>
      </p:sp>
      <p:sp>
        <p:nvSpPr>
          <p:cNvPr id="8" name="Textplatzhalter 7"/>
          <p:cNvSpPr>
            <a:spLocks noGrp="1"/>
          </p:cNvSpPr>
          <p:nvPr>
            <p:ph type="body" sz="quarter" idx="10"/>
          </p:nvPr>
        </p:nvSpPr>
        <p:spPr/>
        <p:txBody>
          <a:bodyPr/>
          <a:lstStyle/>
          <a:p>
            <a:r>
              <a:rPr lang="en-US" dirty="0" smtClean="0"/>
              <a:t>Shared Understanding</a:t>
            </a:r>
            <a:endParaRPr lang="en-US" dirty="0"/>
          </a:p>
        </p:txBody>
      </p:sp>
      <p:sp>
        <p:nvSpPr>
          <p:cNvPr id="5" name="Textplatzhalter 4"/>
          <p:cNvSpPr>
            <a:spLocks noGrp="1"/>
          </p:cNvSpPr>
          <p:nvPr>
            <p:ph type="body" sz="quarter" idx="11"/>
          </p:nvPr>
        </p:nvSpPr>
        <p:spPr/>
        <p:txBody>
          <a:bodyPr/>
          <a:lstStyle/>
          <a:p>
            <a:r>
              <a:rPr lang="de-DE" dirty="0" smtClean="0"/>
              <a:t>vom selben </a:t>
            </a:r>
            <a:r>
              <a:rPr lang="de-DE" dirty="0" err="1" smtClean="0"/>
              <a:t>Elephanten</a:t>
            </a:r>
            <a:r>
              <a:rPr lang="de-DE" dirty="0" smtClean="0"/>
              <a:t> </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blindmenandelephant.jpg"/>
          <p:cNvPicPr>
            <a:picLocks noChangeAspect="1"/>
          </p:cNvPicPr>
          <p:nvPr/>
        </p:nvPicPr>
        <p:blipFill>
          <a:blip r:embed="rId2" cstate="print"/>
          <a:stretch>
            <a:fillRect/>
          </a:stretch>
        </p:blipFill>
        <p:spPr>
          <a:xfrm>
            <a:off x="2667000" y="2100262"/>
            <a:ext cx="3810000" cy="2657475"/>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37453463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000" dirty="0" smtClean="0"/>
              <a:t>IM PARADIGMA BLEIBEN</a:t>
            </a:r>
            <a:endParaRPr lang="en-US" sz="8000" dirty="0"/>
          </a:p>
        </p:txBody>
      </p:sp>
      <p:sp>
        <p:nvSpPr>
          <p:cNvPr id="4" name="Textplatzhalter 3"/>
          <p:cNvSpPr>
            <a:spLocks noGrp="1"/>
          </p:cNvSpPr>
          <p:nvPr>
            <p:ph type="body" sz="quarter" idx="10"/>
          </p:nvPr>
        </p:nvSpPr>
        <p:spPr/>
        <p:txBody>
          <a:bodyPr/>
          <a:lstStyle/>
          <a:p>
            <a:r>
              <a:rPr lang="en-US" dirty="0" err="1" smtClean="0"/>
              <a:t>Unabhängig</a:t>
            </a:r>
            <a:r>
              <a:rPr lang="en-US" dirty="0" smtClean="0"/>
              <a:t> von der </a:t>
            </a:r>
            <a:r>
              <a:rPr lang="en-US" dirty="0" err="1" smtClean="0"/>
              <a:t>Sprache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es</a:t>
            </a:r>
            <a:r>
              <a:rPr lang="en-US" dirty="0" smtClean="0"/>
              <a:t> </a:t>
            </a:r>
            <a:r>
              <a:rPr lang="en-US" dirty="0" err="1" smtClean="0"/>
              <a:t>verstehen</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Objekte</a:t>
            </a:r>
            <a:br>
              <a:rPr lang="de-DE" dirty="0" smtClean="0"/>
            </a:br>
            <a:r>
              <a:rPr lang="de-DE" dirty="0"/>
              <a:t/>
            </a:r>
            <a:br>
              <a:rPr lang="de-DE" dirty="0"/>
            </a:br>
            <a:r>
              <a:rPr lang="de-DE" dirty="0" smtClean="0">
                <a:solidFill>
                  <a:srgbClr val="00DB00"/>
                </a:solidFill>
              </a:rPr>
              <a:t>Funktionen</a:t>
            </a:r>
            <a:endParaRPr lang="de-DE" dirty="0">
              <a:solidFill>
                <a:srgbClr val="00DB00"/>
              </a:solidFill>
            </a:endParaRPr>
          </a:p>
        </p:txBody>
      </p:sp>
    </p:spTree>
    <p:extLst>
      <p:ext uri="{BB962C8B-B14F-4D97-AF65-F5344CB8AC3E}">
        <p14:creationId xmlns:p14="http://schemas.microsoft.com/office/powerpoint/2010/main" val="12296958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Sprachen</a:t>
            </a:r>
            <a:endParaRPr lang="en-US" dirty="0"/>
          </a:p>
        </p:txBody>
      </p:sp>
      <p:sp>
        <p:nvSpPr>
          <p:cNvPr id="4" name="Textplatzhalter 3"/>
          <p:cNvSpPr>
            <a:spLocks noGrp="1"/>
          </p:cNvSpPr>
          <p:nvPr>
            <p:ph type="body" sz="quarter" idx="10"/>
          </p:nvPr>
        </p:nvSpPr>
        <p:spPr/>
        <p:txBody>
          <a:bodyPr/>
          <a:lstStyle/>
          <a:p>
            <a:r>
              <a:rPr lang="de-DE" dirty="0" smtClean="0"/>
              <a:t>Polyglott</a:t>
            </a:r>
            <a:endParaRPr lang="en-US" dirty="0"/>
          </a:p>
        </p:txBody>
      </p:sp>
      <p:sp>
        <p:nvSpPr>
          <p:cNvPr id="5" name="Textplatzhalter 4"/>
          <p:cNvSpPr>
            <a:spLocks noGrp="1"/>
          </p:cNvSpPr>
          <p:nvPr>
            <p:ph type="body" sz="quarter" idx="11"/>
          </p:nvPr>
        </p:nvSpPr>
        <p:spPr/>
        <p:txBody>
          <a:bodyPr/>
          <a:lstStyle/>
          <a:p>
            <a:r>
              <a:rPr lang="en-US" sz="2400" dirty="0" smtClean="0"/>
              <a:t>C#, F#, Prolog, Io, Haskell, </a:t>
            </a:r>
            <a:r>
              <a:rPr lang="en-US" sz="2400" dirty="0" err="1" smtClean="0"/>
              <a:t>Brainfuck</a:t>
            </a:r>
            <a:r>
              <a:rPr lang="en-US" sz="2400" dirty="0" smtClean="0"/>
              <a:t>, Python, Ruby, </a:t>
            </a:r>
            <a:r>
              <a:rPr lang="en-US" sz="2400" dirty="0" err="1" smtClean="0"/>
              <a:t>Javascript</a:t>
            </a:r>
            <a:r>
              <a:rPr lang="en-US" sz="2400" dirty="0" smtClean="0"/>
              <a:t>, Lisp, Smalltalk, C++, C, Java, Groovy, </a:t>
            </a:r>
            <a:r>
              <a:rPr lang="en-US" sz="2400" dirty="0" err="1" smtClean="0"/>
              <a:t>Scala</a:t>
            </a:r>
            <a:r>
              <a:rPr lang="en-US" sz="2400" dirty="0" smtClean="0"/>
              <a:t>, </a:t>
            </a:r>
            <a:r>
              <a:rPr lang="en-US" sz="2400" dirty="0" err="1" smtClean="0"/>
              <a:t>Clojure</a:t>
            </a:r>
            <a:r>
              <a:rPr lang="en-US" sz="2400" dirty="0" smtClean="0"/>
              <a:t>, Perl, R</a:t>
            </a:r>
          </a:p>
          <a:p>
            <a:endParaRPr lang="en-US" sz="2400"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sz="7300" dirty="0" err="1" smtClean="0"/>
              <a:t>Vielleicht</a:t>
            </a:r>
            <a:r>
              <a:rPr lang="en-US" sz="7300" dirty="0" smtClean="0"/>
              <a:t> ist </a:t>
            </a:r>
            <a:r>
              <a:rPr lang="en-US" sz="7300" dirty="0" err="1" smtClean="0"/>
              <a:t>deine</a:t>
            </a:r>
            <a:r>
              <a:rPr lang="en-US" sz="7300" dirty="0" smtClean="0"/>
              <a:t/>
            </a:r>
            <a:br>
              <a:rPr lang="en-US" sz="7300" dirty="0" smtClean="0"/>
            </a:br>
            <a:r>
              <a:rPr lang="en-US" sz="6400" dirty="0" err="1" smtClean="0"/>
              <a:t>ProgrammierSprache</a:t>
            </a:r>
            <a:r>
              <a:rPr lang="en-US" sz="6700" dirty="0" smtClean="0"/>
              <a:t/>
            </a:r>
            <a:br>
              <a:rPr lang="en-US" sz="6700" dirty="0" smtClean="0"/>
            </a:br>
            <a:r>
              <a:rPr lang="en-US" sz="8000" dirty="0" err="1" smtClean="0"/>
              <a:t>ungeeignet</a:t>
            </a:r>
            <a:r>
              <a:rPr lang="en-US" sz="8000" dirty="0" smtClean="0"/>
              <a:t>, um </a:t>
            </a:r>
            <a:r>
              <a:rPr lang="en-US" sz="8000" dirty="0" err="1" smtClean="0"/>
              <a:t>es</a:t>
            </a:r>
            <a:r>
              <a:rPr lang="en-US" sz="7300" dirty="0" smtClean="0"/>
              <a:t/>
            </a:r>
            <a:br>
              <a:rPr lang="en-US" sz="7300" dirty="0" smtClean="0"/>
            </a:br>
            <a:r>
              <a:rPr lang="en-US" sz="8900" dirty="0" err="1" smtClean="0">
                <a:solidFill>
                  <a:srgbClr val="FF00FF"/>
                </a:solidFill>
              </a:rPr>
              <a:t>genau</a:t>
            </a:r>
            <a:r>
              <a:rPr lang="en-US" sz="8900" dirty="0" smtClean="0">
                <a:solidFill>
                  <a:srgbClr val="FF00FF"/>
                </a:solidFill>
              </a:rPr>
              <a:t> so </a:t>
            </a:r>
            <a:r>
              <a:rPr lang="en-US" sz="8900" dirty="0" err="1" smtClean="0"/>
              <a:t>zu</a:t>
            </a:r>
            <a:r>
              <a:rPr lang="en-US" sz="8900" dirty="0" smtClean="0"/>
              <a:t> </a:t>
            </a:r>
            <a:r>
              <a:rPr lang="en-US" sz="8900" dirty="0" err="1" smtClean="0"/>
              <a:t>tun</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2800" dirty="0">
                <a:latin typeface="Roboto" pitchFamily="2" charset="0"/>
                <a:ea typeface="Roboto" pitchFamily="2" charset="0"/>
              </a:rPr>
              <a:t>https://github.com/</a:t>
            </a:r>
            <a:r>
              <a:rPr lang="de-DE" sz="2800" dirty="0">
                <a:solidFill>
                  <a:srgbClr val="00DB00"/>
                </a:solidFill>
                <a:latin typeface="Roboto" pitchFamily="2" charset="0"/>
                <a:ea typeface="Roboto" pitchFamily="2" charset="0"/>
              </a:rPr>
              <a:t>cessor</a:t>
            </a:r>
            <a:r>
              <a:rPr lang="de-DE" sz="2800" dirty="0">
                <a:latin typeface="Roboto" pitchFamily="2" charset="0"/>
                <a:ea typeface="Roboto" pitchFamily="2" charset="0"/>
              </a:rPr>
              <a:t>/</a:t>
            </a:r>
            <a:r>
              <a:rPr lang="de-DE" sz="2800" dirty="0">
                <a:solidFill>
                  <a:srgbClr val="FF00FF"/>
                </a:solidFill>
                <a:latin typeface="Roboto" pitchFamily="2" charset="0"/>
                <a:ea typeface="Roboto" pitchFamily="2" charset="0"/>
              </a:rPr>
              <a:t>refuctoring</a:t>
            </a:r>
          </a:p>
        </p:txBody>
      </p:sp>
    </p:spTree>
    <p:extLst>
      <p:ext uri="{BB962C8B-B14F-4D97-AF65-F5344CB8AC3E}">
        <p14:creationId xmlns:p14="http://schemas.microsoft.com/office/powerpoint/2010/main" val="22992120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static</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TimeSpan</a:t>
            </a:r>
            <a:r>
              <a:rPr lang="en-US" sz="2000" b="1" dirty="0" smtClean="0">
                <a:solidFill>
                  <a:schemeClr val="bg1"/>
                </a:solidFill>
                <a:latin typeface="Consolas" pitchFamily="49" charset="0"/>
                <a:ea typeface="Roboto" pitchFamily="2" charset="0"/>
                <a:cs typeface="Consolas" pitchFamily="49" charset="0"/>
              </a:rPr>
              <a:t> 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result = 0;</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r = </a:t>
            </a:r>
            <a:r>
              <a:rPr lang="en-US" sz="2000" b="1" dirty="0" err="1" smtClean="0">
                <a:solidFill>
                  <a:schemeClr val="bg1"/>
                </a:solidFill>
                <a:latin typeface="Consolas" pitchFamily="49" charset="0"/>
                <a:ea typeface="Roboto" pitchFamily="2" charset="0"/>
                <a:cs typeface="Consolas" pitchFamily="49" charset="0"/>
              </a:rPr>
              <a:t>digits.ToList</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for</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0</a:t>
            </a:r>
            <a:r>
              <a:rPr lang="en-US" sz="2000" b="1" dirty="0" smtClean="0">
                <a:solidFill>
                  <a:schemeClr val="bg1"/>
                </a:solidFill>
                <a:latin typeface="Consolas" pitchFamily="49" charset="0"/>
                <a:ea typeface="Roboto" pitchFamily="2" charset="0"/>
                <a:cs typeface="Consolas" pitchFamily="49" charset="0"/>
              </a:rPr>
              <a:t>; j &lt; </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j++)</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i =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Math</a:t>
            </a:r>
            <a:r>
              <a:rPr lang="en-US" sz="2000" b="1" dirty="0" err="1" smtClean="0">
                <a:solidFill>
                  <a:schemeClr val="bg1"/>
                </a:solidFill>
                <a:latin typeface="Consolas" pitchFamily="49" charset="0"/>
                <a:ea typeface="Roboto" pitchFamily="2" charset="0"/>
                <a:cs typeface="Consolas" pitchFamily="49" charset="0"/>
              </a:rPr>
              <a:t>.Pow</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DB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r[</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 j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 * i;</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result += (j </a:t>
            </a:r>
            <a:r>
              <a:rPr lang="en-US" sz="2000" b="1" dirty="0" smtClean="0">
                <a:solidFill>
                  <a:srgbClr val="FF00FF"/>
                </a:solidFill>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return </a:t>
            </a:r>
            <a:r>
              <a:rPr lang="en-US" sz="2000" b="1" dirty="0" err="1" smtClean="0">
                <a:latin typeface="Consolas" pitchFamily="49" charset="0"/>
                <a:ea typeface="Roboto" pitchFamily="2" charset="0"/>
                <a:cs typeface="Consolas" pitchFamily="49" charset="0"/>
              </a:rPr>
              <a:t>TimeSpan</a:t>
            </a:r>
            <a:r>
              <a:rPr lang="en-US" sz="2000" b="1" dirty="0" err="1" smtClean="0">
                <a:solidFill>
                  <a:schemeClr val="bg1"/>
                </a:solidFill>
                <a:latin typeface="Consolas" pitchFamily="49" charset="0"/>
                <a:ea typeface="Roboto" pitchFamily="2" charset="0"/>
                <a:cs typeface="Consolas" pitchFamily="49" charset="0"/>
              </a:rPr>
              <a:t>.FromSeconds</a:t>
            </a:r>
            <a:r>
              <a:rPr lang="en-US" sz="2000" b="1" dirty="0" smtClean="0">
                <a:solidFill>
                  <a:schemeClr val="bg1"/>
                </a:solidFill>
                <a:latin typeface="Consolas" pitchFamily="49" charset="0"/>
                <a:ea typeface="Roboto" pitchFamily="2" charset="0"/>
                <a:cs typeface="Consolas" pitchFamily="49" charset="0"/>
              </a:rPr>
              <a:t>(result);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 static </a:t>
            </a:r>
            <a:r>
              <a:rPr lang="en-US" sz="2000" b="1" dirty="0" err="1" smtClean="0">
                <a:latin typeface="Consolas" pitchFamily="49" charset="0"/>
                <a:ea typeface="Roboto" pitchFamily="2" charset="0"/>
                <a:cs typeface="Consolas" pitchFamily="49" charset="0"/>
              </a:rPr>
              <a:t>TimeSpan</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 </a:t>
            </a:r>
            <a:r>
              <a:rPr lang="en-US" sz="2000" b="1" dirty="0" smtClean="0">
                <a:latin typeface="Consolas" pitchFamily="49" charset="0"/>
                <a:ea typeface="Roboto" pitchFamily="2" charset="0"/>
                <a:cs typeface="Consolas" pitchFamily="49" charset="0"/>
              </a:rPr>
              <a:t>new</a:t>
            </a:r>
            <a:r>
              <a:rPr lang="en-US" sz="2000" b="1" dirty="0" smtClean="0">
                <a:solidFill>
                  <a:schemeClr val="bg1">
                    <a:lumMod val="75000"/>
                  </a:schemeClr>
                </a:solidFill>
                <a:latin typeface="Consolas" pitchFamily="49" charset="0"/>
                <a:ea typeface="Roboto" pitchFamily="2" charset="0"/>
                <a:cs typeface="Consolas" pitchFamily="49" charset="0"/>
              </a:rPr>
              <a:t> [] { </a:t>
            </a:r>
            <a:r>
              <a:rPr lang="en-US" sz="2000" b="1" dirty="0" smtClean="0">
                <a:solidFill>
                  <a:srgbClr val="00FF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36000</a:t>
            </a: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digits</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.Reverse()</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3200" b="1" dirty="0" smtClean="0">
                <a:solidFill>
                  <a:srgbClr val="FF00FF"/>
                </a:solidFill>
                <a:latin typeface="Consolas" pitchFamily="49" charset="0"/>
                <a:ea typeface="Roboto" pitchFamily="2" charset="0"/>
                <a:cs typeface="Consolas" pitchFamily="49" charset="0"/>
              </a:rPr>
              <a:t>Zip</a:t>
            </a:r>
            <a:r>
              <a:rPr lang="en-US" sz="2000" b="1" dirty="0" smtClean="0">
                <a:solidFill>
                  <a:schemeClr val="bg1">
                    <a:lumMod val="75000"/>
                  </a:schemeClr>
                </a:solidFill>
                <a:latin typeface="Consolas" pitchFamily="49" charset="0"/>
                <a:ea typeface="Roboto" pitchFamily="2" charset="0"/>
                <a:cs typeface="Consolas" pitchFamily="49" charset="0"/>
              </a:rPr>
              <a:t>(</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(digit, unit) =&gt; digit * unit)</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.Sum()</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.Seconds();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Der APFEL </a:t>
            </a:r>
            <a:r>
              <a:rPr lang="de-AT" sz="6000" dirty="0" smtClean="0">
                <a:solidFill>
                  <a:srgbClr val="00DB00"/>
                </a:solidFill>
              </a:rPr>
              <a:t>F</a:t>
            </a:r>
            <a:r>
              <a:rPr lang="de-DE" sz="6000" dirty="0" smtClean="0">
                <a:solidFill>
                  <a:srgbClr val="00DB00"/>
                </a:solidFill>
              </a:rPr>
              <a:t>ällt </a:t>
            </a:r>
            <a:r>
              <a:rPr lang="de-DE" sz="6000" dirty="0" smtClean="0"/>
              <a:t>nicht </a:t>
            </a:r>
            <a:r>
              <a:rPr lang="de-AT" sz="5600" dirty="0" smtClean="0">
                <a:solidFill>
                  <a:schemeClr val="bg1">
                    <a:lumMod val="75000"/>
                  </a:schemeClr>
                </a:solidFill>
              </a:rPr>
              <a:t/>
            </a:r>
            <a:br>
              <a:rPr lang="de-AT" sz="5600" dirty="0" smtClean="0">
                <a:solidFill>
                  <a:schemeClr val="bg1">
                    <a:lumMod val="75000"/>
                  </a:schemeClr>
                </a:solidFill>
              </a:rPr>
            </a:br>
            <a:r>
              <a:rPr lang="de-AT" sz="5600" dirty="0" smtClean="0">
                <a:solidFill>
                  <a:schemeClr val="bg1">
                    <a:lumMod val="75000"/>
                  </a:schemeClr>
                </a:solidFill>
              </a:rPr>
              <a:t>Die gravitationsbedingte </a:t>
            </a:r>
            <a:r>
              <a:rPr lang="de-AT" sz="6200" dirty="0" smtClean="0">
                <a:solidFill>
                  <a:schemeClr val="bg1">
                    <a:lumMod val="75000"/>
                  </a:schemeClr>
                </a:solidFill>
              </a:rPr>
              <a:t>vertikale Dislokation</a:t>
            </a:r>
            <a:br>
              <a:rPr lang="de-AT" sz="6200" dirty="0" smtClean="0">
                <a:solidFill>
                  <a:schemeClr val="bg1">
                    <a:lumMod val="75000"/>
                  </a:schemeClr>
                </a:solidFill>
              </a:rPr>
            </a:br>
            <a:r>
              <a:rPr lang="de-AT" sz="4900" dirty="0" smtClean="0">
                <a:solidFill>
                  <a:schemeClr val="bg1">
                    <a:lumMod val="75000"/>
                  </a:schemeClr>
                </a:solidFill>
              </a:rPr>
              <a:t>maliformer Agrarprodukte</a:t>
            </a:r>
            <a:r>
              <a:rPr lang="de-AT" dirty="0" smtClean="0">
                <a:solidFill>
                  <a:schemeClr val="bg1">
                    <a:lumMod val="75000"/>
                  </a:schemeClr>
                </a:solidFill>
              </a:rPr>
              <a:t/>
            </a:r>
            <a:br>
              <a:rPr lang="de-AT" dirty="0" smtClean="0">
                <a:solidFill>
                  <a:schemeClr val="bg1">
                    <a:lumMod val="75000"/>
                  </a:schemeClr>
                </a:solidFill>
              </a:rPr>
            </a:br>
            <a:r>
              <a:rPr lang="de-AT" sz="6200" dirty="0" smtClean="0">
                <a:solidFill>
                  <a:schemeClr val="bg1">
                    <a:lumMod val="75000"/>
                  </a:schemeClr>
                </a:solidFill>
              </a:rPr>
              <a:t>aus der Position ihrer</a:t>
            </a:r>
            <a:br>
              <a:rPr lang="de-AT" sz="6200" dirty="0" smtClean="0">
                <a:solidFill>
                  <a:schemeClr val="bg1">
                    <a:lumMod val="75000"/>
                  </a:schemeClr>
                </a:solidFill>
              </a:rPr>
            </a:br>
            <a:r>
              <a:rPr lang="de-AT" sz="6400" dirty="0" smtClean="0">
                <a:solidFill>
                  <a:schemeClr val="bg1">
                    <a:lumMod val="75000"/>
                  </a:schemeClr>
                </a:solidFill>
              </a:rPr>
              <a:t>Bio-Genese erfolgt in</a:t>
            </a:r>
            <a:r>
              <a:rPr lang="de-AT" dirty="0" smtClean="0">
                <a:solidFill>
                  <a:schemeClr val="bg1">
                    <a:lumMod val="75000"/>
                  </a:schemeClr>
                </a:solidFill>
              </a:rPr>
              <a:t/>
            </a:r>
            <a:br>
              <a:rPr lang="de-AT" dirty="0" smtClean="0">
                <a:solidFill>
                  <a:schemeClr val="bg1">
                    <a:lumMod val="75000"/>
                  </a:schemeClr>
                </a:solidFill>
              </a:rPr>
            </a:br>
            <a:r>
              <a:rPr lang="de-AT" sz="5700" dirty="0" smtClean="0">
                <a:solidFill>
                  <a:schemeClr val="bg1">
                    <a:lumMod val="75000"/>
                  </a:schemeClr>
                </a:solidFill>
              </a:rPr>
              <a:t>der Regel proxitrunkial</a:t>
            </a:r>
            <a:br>
              <a:rPr lang="de-AT" sz="5700" dirty="0" smtClean="0">
                <a:solidFill>
                  <a:schemeClr val="bg1">
                    <a:lumMod val="75000"/>
                  </a:schemeClr>
                </a:solidFill>
              </a:rPr>
            </a:br>
            <a:r>
              <a:rPr lang="de-DE" sz="5700" dirty="0" smtClean="0"/>
              <a:t>weit vom </a:t>
            </a:r>
            <a:r>
              <a:rPr lang="de-DE" sz="5700" dirty="0" smtClean="0">
                <a:solidFill>
                  <a:srgbClr val="FF00FF"/>
                </a:solidFill>
              </a:rPr>
              <a:t>stamm</a:t>
            </a:r>
            <a:endParaRPr lang="en-US" sz="5700" dirty="0">
              <a:solidFill>
                <a:srgbClr val="FF00FF"/>
              </a:solidFill>
            </a:endParaRPr>
          </a:p>
        </p:txBody>
      </p:sp>
      <p:pic>
        <p:nvPicPr>
          <p:cNvPr id="4" name="Picture 2" descr="C:\Users\Johannes Hofmeister\Desktop\logo.jpg"/>
          <p:cNvPicPr>
            <a:picLocks noChangeAspect="1" noChangeArrowheads="1"/>
          </p:cNvPicPr>
          <p:nvPr/>
        </p:nvPicPr>
        <p:blipFill>
          <a:blip r:embed="rId2" cstate="print"/>
          <a:srcRect/>
          <a:stretch>
            <a:fillRect/>
          </a:stretch>
        </p:blipFill>
        <p:spPr bwMode="auto">
          <a:xfrm>
            <a:off x="467544" y="7461448"/>
            <a:ext cx="975966" cy="9759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Natürliche</a:t>
            </a:r>
            <a:endParaRPr lang="en-US" dirty="0"/>
          </a:p>
        </p:txBody>
      </p:sp>
      <p:sp>
        <p:nvSpPr>
          <p:cNvPr id="4" name="Textplatzhalter 3"/>
          <p:cNvSpPr>
            <a:spLocks noGrp="1"/>
          </p:cNvSpPr>
          <p:nvPr>
            <p:ph type="body" sz="quarter" idx="10"/>
          </p:nvPr>
        </p:nvSpPr>
        <p:spPr/>
        <p:txBody>
          <a:bodyPr/>
          <a:lstStyle/>
          <a:p>
            <a:r>
              <a:rPr lang="en-US" dirty="0" err="1" smtClean="0"/>
              <a:t>Gesprochene</a:t>
            </a:r>
            <a:r>
              <a:rPr lang="en-US" dirty="0" smtClean="0"/>
              <a:t>, </a:t>
            </a:r>
            <a:endParaRPr lang="en-US" dirty="0"/>
          </a:p>
        </p:txBody>
      </p:sp>
      <p:sp>
        <p:nvSpPr>
          <p:cNvPr id="5" name="Textplatzhalter 4"/>
          <p:cNvSpPr>
            <a:spLocks noGrp="1"/>
          </p:cNvSpPr>
          <p:nvPr>
            <p:ph type="body" sz="quarter" idx="11"/>
          </p:nvPr>
        </p:nvSpPr>
        <p:spPr/>
        <p:txBody>
          <a:bodyPr/>
          <a:lstStyle/>
          <a:p>
            <a:r>
              <a:rPr lang="en-US" dirty="0" err="1" smtClean="0"/>
              <a:t>Sprache</a:t>
            </a:r>
            <a:endParaRPr lang="en-US" dirty="0"/>
          </a:p>
        </p:txBody>
      </p:sp>
    </p:spTree>
    <p:extLst>
      <p:ext uri="{BB962C8B-B14F-4D97-AF65-F5344CB8AC3E}">
        <p14:creationId xmlns:p14="http://schemas.microsoft.com/office/powerpoint/2010/main" val="13880895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rmAutofit/>
          </a:bodyPr>
          <a:lstStyle/>
          <a:p>
            <a:r>
              <a:rPr lang="en-US" sz="2400" dirty="0" err="1">
                <a:latin typeface="Roboto" pitchFamily="2" charset="0"/>
                <a:ea typeface="Roboto" pitchFamily="2" charset="0"/>
              </a:rPr>
              <a:t>v</a:t>
            </a:r>
            <a:r>
              <a:rPr lang="en-US" sz="2400" dirty="0" err="1" smtClean="0">
                <a:latin typeface="Roboto" pitchFamily="2" charset="0"/>
                <a:ea typeface="Roboto" pitchFamily="2" charset="0"/>
              </a:rPr>
              <a:t>ar</a:t>
            </a:r>
            <a:r>
              <a:rPr lang="en-US" sz="2400" dirty="0" smtClean="0">
                <a:latin typeface="Roboto" pitchFamily="2" charset="0"/>
                <a:ea typeface="Roboto" pitchFamily="2" charset="0"/>
              </a:rPr>
              <a:t> </a:t>
            </a:r>
            <a:r>
              <a:rPr lang="en-US" sz="2400" dirty="0" smtClean="0">
                <a:solidFill>
                  <a:schemeClr val="tx1">
                    <a:lumMod val="75000"/>
                    <a:lumOff val="25000"/>
                  </a:schemeClr>
                </a:solidFill>
                <a:latin typeface="Roboto" pitchFamily="2" charset="0"/>
                <a:ea typeface="Roboto" pitchFamily="2" charset="0"/>
              </a:rPr>
              <a:t>date = </a:t>
            </a:r>
            <a:r>
              <a:rPr lang="en-US" sz="2400" dirty="0">
                <a:latin typeface="Roboto" pitchFamily="2" charset="0"/>
                <a:ea typeface="Roboto" pitchFamily="2" charset="0"/>
              </a:rPr>
              <a:t>new </a:t>
            </a:r>
            <a:r>
              <a:rPr lang="en-US" sz="2400" dirty="0" err="1" smtClean="0">
                <a:solidFill>
                  <a:schemeClr val="tx1">
                    <a:lumMod val="75000"/>
                    <a:lumOff val="25000"/>
                  </a:schemeClr>
                </a:solidFill>
                <a:latin typeface="Roboto" pitchFamily="2" charset="0"/>
                <a:ea typeface="Roboto" pitchFamily="2" charset="0"/>
              </a:rPr>
              <a:t>DateTime</a:t>
            </a:r>
            <a:r>
              <a:rPr lang="en-US" sz="2400" dirty="0" smtClean="0">
                <a:solidFill>
                  <a:schemeClr val="tx1">
                    <a:lumMod val="75000"/>
                    <a:lumOff val="25000"/>
                  </a:schemeClr>
                </a:solidFill>
                <a:latin typeface="Roboto" pitchFamily="2" charset="0"/>
                <a:ea typeface="Roboto" pitchFamily="2" charset="0"/>
              </a:rPr>
              <a:t> (2012, 4, 14, </a:t>
            </a:r>
            <a:r>
              <a:rPr lang="en-US" sz="2400" dirty="0">
                <a:solidFill>
                  <a:schemeClr val="tx1">
                    <a:lumMod val="75000"/>
                    <a:lumOff val="25000"/>
                  </a:schemeClr>
                </a:solidFill>
                <a:latin typeface="Roboto" pitchFamily="2" charset="0"/>
                <a:ea typeface="Roboto" pitchFamily="2" charset="0"/>
              </a:rPr>
              <a:t>16, 32, 18, 500);</a:t>
            </a:r>
          </a:p>
        </p:txBody>
      </p:sp>
    </p:spTree>
    <p:extLst>
      <p:ext uri="{BB962C8B-B14F-4D97-AF65-F5344CB8AC3E}">
        <p14:creationId xmlns:p14="http://schemas.microsoft.com/office/powerpoint/2010/main" val="19807464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 </a:t>
            </a:r>
            <a:r>
              <a:rPr lang="de-AT" sz="2800" dirty="0" smtClean="0">
                <a:latin typeface="Roboto" pitchFamily="2" charset="0"/>
                <a:ea typeface="Roboto" pitchFamily="2" charset="0"/>
              </a:rPr>
              <a:t>14</a:t>
            </a:r>
            <a:r>
              <a:rPr lang="de-AT" sz="2800" dirty="0" smtClean="0">
                <a:solidFill>
                  <a:schemeClr val="tx1">
                    <a:lumMod val="75000"/>
                    <a:lumOff val="25000"/>
                  </a:schemeClr>
                </a:solidFill>
                <a:latin typeface="Roboto" pitchFamily="2" charset="0"/>
                <a:ea typeface="Roboto" pitchFamily="2" charset="0"/>
              </a:rPr>
              <a:t>.April(</a:t>
            </a:r>
            <a:r>
              <a:rPr lang="de-AT" sz="2800" dirty="0" smtClean="0">
                <a:latin typeface="Roboto" pitchFamily="2" charset="0"/>
                <a:ea typeface="Roboto" pitchFamily="2" charset="0"/>
              </a:rPr>
              <a:t>2012</a:t>
            </a:r>
            <a:r>
              <a:rPr lang="de-AT" sz="2800" dirty="0" smtClean="0">
                <a:solidFill>
                  <a:schemeClr val="tx1">
                    <a:lumMod val="75000"/>
                    <a:lumOff val="25000"/>
                  </a:schemeClr>
                </a:solidFill>
                <a:latin typeface="Roboto" pitchFamily="2" charset="0"/>
                <a:ea typeface="Roboto" pitchFamily="2" charset="0"/>
              </a:rPr>
              <a:t>).At(</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.PM());</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end = </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.Hours().</a:t>
            </a:r>
            <a:r>
              <a:rPr lang="de-AT" sz="2800" dirty="0" err="1" smtClean="0">
                <a:solidFill>
                  <a:schemeClr val="tx1">
                    <a:lumMod val="75000"/>
                    <a:lumOff val="25000"/>
                  </a:schemeClr>
                </a:solidFill>
                <a:latin typeface="Roboto" pitchFamily="2" charset="0"/>
                <a:ea typeface="Roboto" pitchFamily="2" charset="0"/>
              </a:rPr>
              <a:t>Later</a:t>
            </a:r>
            <a:r>
              <a:rPr lang="de-AT" sz="2800" dirty="0" smtClean="0">
                <a:solidFill>
                  <a:schemeClr val="tx1">
                    <a:lumMod val="75000"/>
                    <a:lumOff val="25000"/>
                  </a:schemeClr>
                </a:solidFill>
                <a:latin typeface="Roboto" pitchFamily="2" charset="0"/>
                <a:ea typeface="Roboto" pitchFamily="2" charset="0"/>
              </a:rPr>
              <a:t>(</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endParaRPr lang="en-US" sz="2800" dirty="0">
              <a:solidFill>
                <a:schemeClr val="tx1">
                  <a:lumMod val="75000"/>
                  <a:lumOff val="25000"/>
                </a:schemeClr>
              </a:solidFill>
              <a:latin typeface="Roboto" pitchFamily="2" charset="0"/>
              <a:ea typeface="Roboto" pitchFamily="2" charset="0"/>
            </a:endParaRPr>
          </a:p>
        </p:txBody>
      </p:sp>
    </p:spTree>
    <p:extLst>
      <p:ext uri="{BB962C8B-B14F-4D97-AF65-F5344CB8AC3E}">
        <p14:creationId xmlns:p14="http://schemas.microsoft.com/office/powerpoint/2010/main" val="368801973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Sprachfertigkeit</a:t>
            </a:r>
            <a:endParaRPr lang="en-US" sz="9600" dirty="0"/>
          </a:p>
        </p:txBody>
      </p:sp>
      <p:sp>
        <p:nvSpPr>
          <p:cNvPr id="4" name="Textplatzhalter 3"/>
          <p:cNvSpPr>
            <a:spLocks noGrp="1"/>
          </p:cNvSpPr>
          <p:nvPr>
            <p:ph type="body" sz="quarter" idx="10"/>
          </p:nvPr>
        </p:nvSpPr>
        <p:spPr/>
        <p:txBody>
          <a:bodyPr/>
          <a:lstStyle/>
          <a:p>
            <a:r>
              <a:rPr lang="de-DE" dirty="0" smtClean="0"/>
              <a:t>Eloquenz</a:t>
            </a:r>
            <a:endParaRPr lang="en-US" dirty="0"/>
          </a:p>
        </p:txBody>
      </p:sp>
      <p:sp>
        <p:nvSpPr>
          <p:cNvPr id="5" name="Textplatzhalter 4"/>
          <p:cNvSpPr>
            <a:spLocks noGrp="1"/>
          </p:cNvSpPr>
          <p:nvPr>
            <p:ph type="body" sz="quarter" idx="11"/>
          </p:nvPr>
        </p:nvSpPr>
        <p:spPr/>
        <p:txBody>
          <a:bodyPr/>
          <a:lstStyle/>
          <a:p>
            <a:r>
              <a:rPr lang="de-DE" dirty="0" smtClean="0"/>
              <a:t>Eine Sprache richtig sprechen</a:t>
            </a:r>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Wenn du mir </a:t>
            </a:r>
            <a:r>
              <a:rPr lang="de-DE" dirty="0" smtClean="0">
                <a:solidFill>
                  <a:srgbClr val="FF00FF"/>
                </a:solidFill>
              </a:rPr>
              <a:t>erklären</a:t>
            </a:r>
            <a:r>
              <a:rPr lang="de-DE" dirty="0" smtClean="0"/>
              <a:t> kannst, was da passiert, wieso </a:t>
            </a:r>
            <a:r>
              <a:rPr lang="de-DE" dirty="0" smtClean="0">
                <a:solidFill>
                  <a:srgbClr val="FF00FF"/>
                </a:solidFill>
              </a:rPr>
              <a:t>steht</a:t>
            </a:r>
            <a:r>
              <a:rPr lang="de-DE" dirty="0" smtClean="0"/>
              <a:t> das da dann nicht? </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de-DE" sz="2000" b="1" dirty="0">
                <a:solidFill>
                  <a:srgbClr val="CFCFCF"/>
                </a:solidFill>
                <a:latin typeface="Consolas"/>
              </a:rPr>
              <a:t>[</a:t>
            </a:r>
            <a:r>
              <a:rPr lang="de-DE" sz="2000" b="1" dirty="0">
                <a:latin typeface="Consolas"/>
              </a:rPr>
              <a:t>Test</a:t>
            </a:r>
            <a:r>
              <a:rPr lang="de-DE" sz="2000" b="1" dirty="0">
                <a:solidFill>
                  <a:srgbClr val="CFCFCF"/>
                </a:solidFill>
                <a:latin typeface="Consolas"/>
              </a:rPr>
              <a:t>]</a:t>
            </a:r>
            <a:br>
              <a:rPr lang="de-DE" sz="2000" b="1" dirty="0">
                <a:solidFill>
                  <a:srgbClr val="CFCFCF"/>
                </a:solidFill>
                <a:latin typeface="Consolas"/>
              </a:rPr>
            </a:br>
            <a:r>
              <a:rPr lang="de-DE" sz="2000" b="1" dirty="0" err="1">
                <a:latin typeface="Consolas"/>
              </a:rPr>
              <a:t>public</a:t>
            </a:r>
            <a:r>
              <a:rPr lang="de-DE" sz="2000" b="1" dirty="0">
                <a:latin typeface="Consolas"/>
              </a:rPr>
              <a:t> </a:t>
            </a:r>
            <a:r>
              <a:rPr lang="de-DE" sz="2000" b="1" dirty="0" err="1">
                <a:latin typeface="Consolas"/>
              </a:rPr>
              <a:t>void</a:t>
            </a:r>
            <a:r>
              <a:rPr lang="de-DE" sz="2000" b="1" dirty="0">
                <a:latin typeface="Consolas"/>
              </a:rPr>
              <a:t> </a:t>
            </a:r>
            <a:r>
              <a:rPr lang="de-DE" sz="2000" b="1" dirty="0" err="1">
                <a:solidFill>
                  <a:srgbClr val="CFCFCF"/>
                </a:solidFill>
                <a:latin typeface="Consolas"/>
              </a:rPr>
              <a:t>ShouldConvertAnEvenNumberOfDigitsToATimespan</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Arrange</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bytes</a:t>
            </a:r>
            <a:r>
              <a:rPr lang="de-DE" sz="2000" b="1" dirty="0">
                <a:solidFill>
                  <a:srgbClr val="CFCFCF"/>
                </a:solidFill>
                <a:latin typeface="Consolas"/>
              </a:rPr>
              <a:t> =    </a:t>
            </a:r>
            <a:r>
              <a:rPr lang="de-DE" sz="2000" b="1" dirty="0" err="1">
                <a:solidFill>
                  <a:srgbClr val="2FCEFE"/>
                </a:solidFill>
                <a:latin typeface="Consolas"/>
              </a:rPr>
              <a:t>new</a:t>
            </a:r>
            <a:r>
              <a:rPr lang="de-DE" sz="2000" b="1" dirty="0">
                <a:solidFill>
                  <a:srgbClr val="CFCFCF"/>
                </a:solidFill>
                <a:latin typeface="Consolas"/>
              </a:rPr>
              <a:t> </a:t>
            </a:r>
            <a:r>
              <a:rPr lang="de-DE" sz="2000" b="1" dirty="0" err="1">
                <a:solidFill>
                  <a:srgbClr val="2FCEFE"/>
                </a:solidFill>
                <a:latin typeface="Consolas"/>
              </a:rPr>
              <a:t>byte</a:t>
            </a:r>
            <a:r>
              <a:rPr lang="de-DE" sz="2000" b="1" dirty="0">
                <a:solidFill>
                  <a:srgbClr val="CFCFCF"/>
                </a:solidFill>
                <a:latin typeface="Consolas"/>
              </a:rPr>
              <a:t>[] {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1</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br>
              <a:rPr lang="de-DE" sz="2000" b="1" dirty="0">
                <a:solidFill>
                  <a:srgbClr val="CFCFCF"/>
                </a:solidFill>
                <a:latin typeface="Consolas"/>
              </a:rPr>
            </a:br>
            <a:r>
              <a:rPr lang="en-US" sz="2000" b="1" dirty="0">
                <a:solidFill>
                  <a:srgbClr val="CFCFCF"/>
                </a:solidFill>
                <a:latin typeface="Consolas"/>
              </a:rPr>
              <a:t>    </a:t>
            </a:r>
            <a:r>
              <a:rPr lang="en-US" sz="2000" b="1" dirty="0" err="1">
                <a:solidFill>
                  <a:srgbClr val="2FCEFE"/>
                </a:solidFill>
                <a:latin typeface="Consolas"/>
              </a:rPr>
              <a:t>var</a:t>
            </a:r>
            <a:r>
              <a:rPr lang="en-US" sz="2000" b="1" dirty="0">
                <a:solidFill>
                  <a:srgbClr val="CFCFCF"/>
                </a:solidFill>
                <a:latin typeface="Consolas"/>
              </a:rPr>
              <a:t> expected = </a:t>
            </a:r>
            <a:r>
              <a:rPr lang="en-US" sz="2000" b="1" dirty="0">
                <a:solidFill>
                  <a:srgbClr val="2FCEFE"/>
                </a:solidFill>
                <a:latin typeface="Consolas"/>
              </a:rPr>
              <a:t>new</a:t>
            </a:r>
            <a:r>
              <a:rPr lang="en-US" sz="2000" b="1" dirty="0">
                <a:solidFill>
                  <a:srgbClr val="CFCFCF"/>
                </a:solidFill>
                <a:latin typeface="Consolas"/>
              </a:rPr>
              <a:t> </a:t>
            </a:r>
            <a:r>
              <a:rPr lang="en-US" sz="2000" b="1" dirty="0" err="1">
                <a:solidFill>
                  <a:srgbClr val="2B91AF"/>
                </a:solidFill>
                <a:latin typeface="Consolas"/>
              </a:rPr>
              <a:t>TimeSpan</a:t>
            </a:r>
            <a:r>
              <a:rPr lang="en-US" sz="2000" b="1" dirty="0">
                <a:solidFill>
                  <a:srgbClr val="CFCFCF"/>
                </a:solidFill>
                <a:latin typeface="Consolas"/>
              </a:rPr>
              <a:t>(</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15</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a:t>
            </a:r>
            <a:br>
              <a:rPr lang="en-US" sz="2000" b="1" dirty="0">
                <a:solidFill>
                  <a:srgbClr val="CFCFCF"/>
                </a:solidFill>
                <a:latin typeface="Consolas"/>
              </a:rPr>
            </a:br>
            <a:r>
              <a:rPr lang="de-DE" sz="2000" b="1" dirty="0">
                <a:solidFill>
                  <a:srgbClr val="CFCFCF"/>
                </a:solidFill>
                <a:latin typeface="Consolas"/>
              </a:rPr>
              <a:t>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Act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actual</a:t>
            </a:r>
            <a:r>
              <a:rPr lang="de-DE" sz="2000" b="1" dirty="0">
                <a:solidFill>
                  <a:srgbClr val="CFCFCF"/>
                </a:solidFill>
                <a:latin typeface="Consolas"/>
              </a:rPr>
              <a:t> = </a:t>
            </a:r>
            <a:r>
              <a:rPr lang="de-DE" sz="2000" b="1" dirty="0" smtClean="0">
                <a:solidFill>
                  <a:srgbClr val="FF00FF"/>
                </a:solidFill>
                <a:latin typeface="Consolas"/>
              </a:rPr>
              <a:t>Transform</a:t>
            </a:r>
            <a:r>
              <a:rPr lang="de-DE" sz="2000" b="1" dirty="0" smtClean="0">
                <a:solidFill>
                  <a:srgbClr val="CFCFCF"/>
                </a:solidFill>
                <a:latin typeface="Consolas"/>
              </a:rPr>
              <a:t>(</a:t>
            </a:r>
            <a:r>
              <a:rPr lang="de-DE" sz="2000" b="1" dirty="0" err="1" smtClean="0">
                <a:solidFill>
                  <a:srgbClr val="CFCFCF"/>
                </a:solidFill>
                <a:latin typeface="Consolas"/>
              </a:rPr>
              <a:t>bytes</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Assert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CFCFCF"/>
                </a:solidFill>
                <a:latin typeface="Consolas"/>
              </a:rPr>
              <a:t>actual.Should</a:t>
            </a:r>
            <a:r>
              <a:rPr lang="de-DE" sz="2000" b="1" dirty="0">
                <a:solidFill>
                  <a:srgbClr val="CFCFCF"/>
                </a:solidFill>
                <a:latin typeface="Consolas"/>
              </a:rPr>
              <a:t>().</a:t>
            </a:r>
            <a:r>
              <a:rPr lang="de-DE" sz="2000" b="1" dirty="0" err="1">
                <a:solidFill>
                  <a:srgbClr val="CFCFCF"/>
                </a:solidFill>
                <a:latin typeface="Consolas"/>
              </a:rPr>
              <a:t>Equal</a:t>
            </a:r>
            <a:r>
              <a:rPr lang="de-DE" sz="2000" b="1" dirty="0">
                <a:solidFill>
                  <a:srgbClr val="CFCFCF"/>
                </a:solidFill>
                <a:latin typeface="Consolas"/>
              </a:rPr>
              <a:t>(</a:t>
            </a:r>
            <a:r>
              <a:rPr lang="de-DE" sz="2000" b="1" dirty="0" err="1">
                <a:solidFill>
                  <a:srgbClr val="CFCFCF"/>
                </a:solidFill>
                <a:latin typeface="Consolas"/>
              </a:rPr>
              <a:t>expected</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6135689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   </a:t>
            </a:r>
            <a:r>
              <a:rPr lang="en-US" sz="2000" b="1" dirty="0" err="1" smtClean="0">
                <a:latin typeface="Consolas"/>
              </a:rPr>
              <a:t>When</a:t>
            </a:r>
            <a:r>
              <a:rPr lang="en-US" sz="2000" b="1" dirty="0" err="1" smtClean="0">
                <a:solidFill>
                  <a:srgbClr val="CFCFCF"/>
                </a:solidFill>
                <a:latin typeface="Consolas"/>
              </a:rPr>
              <a:t>.IType</a:t>
            </a:r>
            <a:r>
              <a:rPr lang="en-US" sz="2000" b="1" dirty="0" smtClean="0">
                <a:solidFill>
                  <a:srgbClr val="CFCFCF"/>
                </a:solidFill>
                <a:latin typeface="Consolas"/>
              </a:rPr>
              <a:t>(</a:t>
            </a:r>
            <a:r>
              <a:rPr lang="en-US" sz="2000" b="1" dirty="0" smtClean="0">
                <a:solidFill>
                  <a:srgbClr val="60FE2F"/>
                </a:solidFill>
                <a:latin typeface="Consolas"/>
              </a:rPr>
              <a:t>1</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smtClean="0">
                <a:solidFill>
                  <a:srgbClr val="60FE2F"/>
                </a:solidFill>
                <a:latin typeface="Consolas"/>
              </a:rPr>
              <a:t>5</a:t>
            </a:r>
            <a:r>
              <a:rPr lang="en-US" sz="2000" b="1" dirty="0" smtClean="0">
                <a:solidFill>
                  <a:srgbClr val="CFCFCF"/>
                </a:solidFill>
                <a:latin typeface="Consolas"/>
              </a:rPr>
              <a:t>).And()</a:t>
            </a:r>
            <a:br>
              <a:rPr lang="en-US" sz="2000" b="1" dirty="0" smtClean="0">
                <a:solidFill>
                  <a:srgbClr val="CFCFCF"/>
                </a:solidFill>
                <a:latin typeface="Consolas"/>
              </a:rPr>
            </a:br>
            <a:r>
              <a:rPr lang="en-US" sz="2000" b="1" dirty="0" smtClean="0">
                <a:solidFill>
                  <a:srgbClr val="CFCFCF"/>
                </a:solidFill>
                <a:latin typeface="Consolas"/>
              </a:rPr>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err="1">
                <a:solidFill>
                  <a:srgbClr val="FF00FF"/>
                </a:solidFill>
                <a:latin typeface="Consolas"/>
              </a:rPr>
              <a:t>TransformTheDigits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smtClean="0">
                <a:solidFill>
                  <a:srgbClr val="CFCFCF"/>
                </a:solidFill>
                <a:latin typeface="Consolas"/>
              </a:rPr>
              <a:t>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a:solidFill>
                  <a:srgbClr val="CFCFCF"/>
                </a:solidFill>
                <a:latin typeface="Consolas"/>
              </a:rPr>
              <a:t>Then().</a:t>
            </a:r>
            <a:r>
              <a:rPr lang="en-US" sz="2000" b="1" dirty="0" err="1">
                <a:solidFill>
                  <a:srgbClr val="CFCFCF"/>
                </a:solidFill>
                <a:latin typeface="Consolas"/>
              </a:rPr>
              <a:t>TheResult</a:t>
            </a:r>
            <a:r>
              <a:rPr lang="en-US" sz="2000" b="1" dirty="0">
                <a:solidFill>
                  <a:srgbClr val="CFCFCF"/>
                </a:solidFill>
                <a:latin typeface="Consolas"/>
              </a:rPr>
              <a:t>().</a:t>
            </a:r>
            <a:r>
              <a:rPr lang="en-US" sz="2000" b="1" dirty="0">
                <a:solidFill>
                  <a:srgbClr val="FF00FF"/>
                </a:solidFill>
                <a:latin typeface="Consolas"/>
              </a:rPr>
              <a:t>Should</a:t>
            </a:r>
            <a:r>
              <a:rPr lang="en-US" sz="2000" b="1" dirty="0">
                <a:solidFill>
                  <a:srgbClr val="CFCFCF"/>
                </a:solidFill>
                <a:latin typeface="Consolas"/>
              </a:rPr>
              <a:t>().Equal</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smtClean="0">
                <a:solidFill>
                  <a:srgbClr val="60FE2F"/>
                </a:solidFill>
                <a:latin typeface="Consolas"/>
              </a:rPr>
              <a:t>15</a:t>
            </a:r>
            <a:r>
              <a:rPr lang="en-US" sz="2000" b="1" dirty="0" smtClean="0">
                <a:solidFill>
                  <a:srgbClr val="CFCFCF"/>
                </a:solidFill>
                <a:latin typeface="Consolas"/>
              </a:rPr>
              <a:t>.Minutes</a:t>
            </a:r>
            <a:r>
              <a:rPr lang="en-US" sz="2000" b="1" dirty="0">
                <a:solidFill>
                  <a:srgbClr val="CFCFCF"/>
                </a:solidFill>
                <a:latin typeface="Consolas"/>
              </a:rPr>
              <a:t>().And(</a:t>
            </a:r>
            <a:r>
              <a:rPr lang="en-US" sz="2000" b="1" dirty="0">
                <a:solidFill>
                  <a:srgbClr val="60FE2F"/>
                </a:solidFill>
                <a:latin typeface="Consolas"/>
              </a:rPr>
              <a:t>5</a:t>
            </a:r>
            <a:r>
              <a:rPr lang="en-US" sz="2000" b="1" dirty="0">
                <a:solidFill>
                  <a:srgbClr val="CFCFCF"/>
                </a:solidFill>
                <a:latin typeface="Consolas"/>
              </a:rPr>
              <a:t>.Seconds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a:solidFill>
                  <a:srgbClr val="CFCFCF"/>
                </a:solidFill>
                <a:latin typeface="Consolas"/>
              </a:rPr>
              <a:t/>
            </a:r>
            <a:br>
              <a:rPr lang="en-US"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42001634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4037" y="2967037"/>
            <a:ext cx="5495925" cy="923925"/>
          </a:xfrm>
          <a:prstGeom prst="rect">
            <a:avLst/>
          </a:prstGeom>
        </p:spPr>
      </p:pic>
    </p:spTree>
    <p:extLst>
      <p:ext uri="{BB962C8B-B14F-4D97-AF65-F5344CB8AC3E}">
        <p14:creationId xmlns:p14="http://schemas.microsoft.com/office/powerpoint/2010/main" val="140985793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374534631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solidFill>
                  <a:srgbClr val="00DB00"/>
                </a:solidFill>
              </a:rPr>
              <a:t>Abstraktion</a:t>
            </a:r>
            <a:endParaRPr lang="en-US" dirty="0">
              <a:solidFill>
                <a:srgbClr val="00DB00"/>
              </a:solidFill>
            </a:endParaRPr>
          </a:p>
        </p:txBody>
      </p:sp>
      <p:sp>
        <p:nvSpPr>
          <p:cNvPr id="4" name="Textplatzhalter 3"/>
          <p:cNvSpPr>
            <a:spLocks noGrp="1"/>
          </p:cNvSpPr>
          <p:nvPr>
            <p:ph type="body" sz="quarter" idx="10"/>
          </p:nvPr>
        </p:nvSpPr>
        <p:spPr/>
        <p:txBody>
          <a:bodyPr/>
          <a:lstStyle/>
          <a:p>
            <a:r>
              <a:rPr lang="de-DE" dirty="0" smtClean="0"/>
              <a:t>Trennen von Einzelheiten</a:t>
            </a:r>
            <a:endParaRPr lang="en-US" dirty="0" smtClean="0"/>
          </a:p>
        </p:txBody>
      </p:sp>
      <p:sp>
        <p:nvSpPr>
          <p:cNvPr id="5" name="Textplatzhalter 4"/>
          <p:cNvSpPr>
            <a:spLocks noGrp="1"/>
          </p:cNvSpPr>
          <p:nvPr>
            <p:ph type="body" sz="quarter" idx="11"/>
          </p:nvPr>
        </p:nvSpPr>
        <p:spPr/>
        <p:txBody>
          <a:bodyPr/>
          <a:lstStyle/>
          <a:p>
            <a:r>
              <a:rPr lang="de-DE" dirty="0" smtClean="0"/>
              <a:t>in Domäne und Maschine</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M a s c h i n e</a:t>
            </a:r>
            <a:endParaRPr lang="en-US" dirty="0"/>
          </a:p>
        </p:txBody>
      </p:sp>
      <p:sp>
        <p:nvSpPr>
          <p:cNvPr id="4" name="Textplatzhalter 3"/>
          <p:cNvSpPr>
            <a:spLocks noGrp="1"/>
          </p:cNvSpPr>
          <p:nvPr>
            <p:ph type="body" sz="quarter" idx="10"/>
          </p:nvPr>
        </p:nvSpPr>
        <p:spPr/>
        <p:txBody>
          <a:bodyPr/>
          <a:lstStyle/>
          <a:p>
            <a:r>
              <a:rPr lang="de-DE" dirty="0" smtClean="0"/>
              <a:t>Wir schreiben für die</a:t>
            </a:r>
            <a:endParaRPr lang="en-US" dirty="0"/>
          </a:p>
        </p:txBody>
      </p:sp>
      <p:sp>
        <p:nvSpPr>
          <p:cNvPr id="5" name="Textplatzhalter 4"/>
          <p:cNvSpPr>
            <a:spLocks noGrp="1"/>
          </p:cNvSpPr>
          <p:nvPr>
            <p:ph type="body" sz="quarter" idx="11"/>
          </p:nvPr>
        </p:nvSpPr>
        <p:spPr/>
        <p:txBody>
          <a:bodyPr/>
          <a:lstStyle/>
          <a:p>
            <a:r>
              <a:rPr lang="de-DE" dirty="0" smtClean="0"/>
              <a:t>anstatt für uns.</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latin typeface="Roboto" pitchFamily="2" charset="0"/>
                <a:ea typeface="Roboto" pitchFamily="2" charset="0"/>
              </a:rPr>
              <a:t>for int i</a:t>
            </a:r>
            <a:r>
              <a:rPr lang="en-US" dirty="0" smtClean="0">
                <a:solidFill>
                  <a:srgbClr val="FF00FF"/>
                </a:solidFill>
                <a:latin typeface="Roboto" pitchFamily="2" charset="0"/>
                <a:ea typeface="Roboto" pitchFamily="2" charset="0"/>
              </a:rPr>
              <a:t>=0;</a:t>
            </a:r>
            <a:br>
              <a:rPr lang="en-US" dirty="0" smtClean="0">
                <a:solidFill>
                  <a:srgbClr val="FF00FF"/>
                </a:solidFill>
                <a:latin typeface="Roboto" pitchFamily="2" charset="0"/>
                <a:ea typeface="Roboto" pitchFamily="2" charset="0"/>
              </a:rPr>
            </a:br>
            <a:r>
              <a:rPr lang="en-US" dirty="0" err="1" smtClean="0">
                <a:solidFill>
                  <a:srgbClr val="FF7400"/>
                </a:solidFill>
                <a:latin typeface="Roboto" pitchFamily="2" charset="0"/>
                <a:ea typeface="Roboto" pitchFamily="2" charset="0"/>
              </a:rPr>
              <a:t>GetCustomer</a:t>
            </a:r>
            <a:endParaRPr lang="en-US"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DB00"/>
                </a:solidFill>
              </a:rPr>
              <a:t>Exception</a:t>
            </a:r>
            <a:r>
              <a:rPr lang="en-US" sz="3200" dirty="0" err="1" smtClean="0">
                <a:solidFill>
                  <a:schemeClr val="tx1">
                    <a:lumMod val="75000"/>
                    <a:lumOff val="25000"/>
                  </a:schemeClr>
                </a:solidFill>
                <a:latin typeface="Lobster 1.4" pitchFamily="50" charset="0"/>
              </a:rPr>
              <a:t>ell</a:t>
            </a:r>
            <a:r>
              <a:rPr lang="en-US" sz="3200" dirty="0" smtClean="0">
                <a:solidFill>
                  <a:schemeClr val="tx1">
                    <a:lumMod val="75000"/>
                    <a:lumOff val="25000"/>
                  </a:schemeClr>
                </a:solidFill>
                <a:latin typeface="Lobster 1.4" pitchFamily="50" charset="0"/>
              </a:rPr>
              <a:t>,</a:t>
            </a:r>
            <a:endParaRPr lang="en-US" dirty="0">
              <a:solidFill>
                <a:schemeClr val="tx1">
                  <a:lumMod val="75000"/>
                  <a:lumOff val="25000"/>
                </a:schemeClr>
              </a:solidFill>
              <a:latin typeface="Lobster 1.4" pitchFamily="50" charset="0"/>
            </a:endParaRPr>
          </a:p>
        </p:txBody>
      </p:sp>
      <p:sp>
        <p:nvSpPr>
          <p:cNvPr id="3" name="Textplatzhalter 2"/>
          <p:cNvSpPr>
            <a:spLocks noGrp="1"/>
          </p:cNvSpPr>
          <p:nvPr>
            <p:ph type="body" sz="quarter" idx="10"/>
          </p:nvPr>
        </p:nvSpPr>
        <p:spPr/>
        <p:txBody>
          <a:bodyPr/>
          <a:lstStyle/>
          <a:p>
            <a:r>
              <a:rPr lang="en-US" dirty="0" smtClean="0"/>
              <a:t>Ist </a:t>
            </a:r>
            <a:r>
              <a:rPr lang="en-US" dirty="0" err="1" smtClean="0"/>
              <a:t>etwas</a:t>
            </a:r>
            <a:endParaRPr lang="en-US" dirty="0"/>
          </a:p>
        </p:txBody>
      </p:sp>
      <p:sp>
        <p:nvSpPr>
          <p:cNvPr id="4" name="Textplatzhalter 3"/>
          <p:cNvSpPr>
            <a:spLocks noGrp="1"/>
          </p:cNvSpPr>
          <p:nvPr>
            <p:ph type="body" sz="quarter" idx="11"/>
          </p:nvPr>
        </p:nvSpPr>
        <p:spPr/>
        <p:txBody>
          <a:bodyPr/>
          <a:lstStyle/>
          <a:p>
            <a:r>
              <a:rPr lang="en-US" dirty="0" err="1" smtClean="0"/>
              <a:t>Wenn</a:t>
            </a:r>
            <a:r>
              <a:rPr lang="en-US" dirty="0" smtClean="0"/>
              <a:t> du </a:t>
            </a:r>
            <a:r>
              <a:rPr lang="en-US" dirty="0" err="1" smtClean="0"/>
              <a:t>es</a:t>
            </a:r>
            <a:r>
              <a:rPr lang="en-US" dirty="0" smtClean="0"/>
              <a:t> </a:t>
            </a:r>
            <a:r>
              <a:rPr lang="en-US" dirty="0" err="1" smtClean="0"/>
              <a:t>erwartest</a:t>
            </a:r>
            <a:r>
              <a:rPr lang="en-US" dirty="0" smtClean="0"/>
              <a:t>?</a:t>
            </a:r>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bundeswehr.png"/>
          <p:cNvPicPr>
            <a:picLocks noChangeAspect="1"/>
          </p:cNvPicPr>
          <p:nvPr/>
        </p:nvPicPr>
        <p:blipFill>
          <a:blip r:embed="rId2" cstate="print"/>
          <a:stretch>
            <a:fillRect/>
          </a:stretch>
        </p:blipFill>
        <p:spPr>
          <a:xfrm>
            <a:off x="-404734" y="-13241"/>
            <a:ext cx="9938478" cy="6874114"/>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Complaints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Beschwerden</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ein Problem besteht</a:t>
            </a:r>
            <a:endParaRPr lang="en-US" dirty="0"/>
          </a:p>
        </p:txBody>
      </p:sp>
      <p:pic>
        <p:nvPicPr>
          <p:cNvPr id="1026" name="Picture 2" descr="C:\Users\Johannes Hofmeister\Desktop\empathiccode\Picture\Shout.png"/>
          <p:cNvPicPr>
            <a:picLocks noChangeAspect="1" noChangeArrowheads="1"/>
          </p:cNvPicPr>
          <p:nvPr/>
        </p:nvPicPr>
        <p:blipFill>
          <a:blip r:embed="rId2" cstate="print"/>
          <a:srcRect/>
          <a:stretch>
            <a:fillRect/>
          </a:stretch>
        </p:blipFill>
        <p:spPr bwMode="auto">
          <a:xfrm>
            <a:off x="3707904" y="1700808"/>
            <a:ext cx="1666875" cy="1666875"/>
          </a:xfrm>
          <a:prstGeom prst="rect">
            <a:avLst/>
          </a:prstGeom>
          <a:noFill/>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Apologies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Entschuldigung</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es verzeihbar ist</a:t>
            </a:r>
            <a:endParaRPr lang="en-US" dirty="0"/>
          </a:p>
        </p:txBody>
      </p:sp>
      <p:pic>
        <p:nvPicPr>
          <p:cNvPr id="2051" name="Picture 3" descr="C:\Users\Johannes Hofmeister\Desktop\empathiccode\Picture\apology.jpg"/>
          <p:cNvPicPr>
            <a:picLocks noChangeAspect="1" noChangeArrowheads="1"/>
          </p:cNvPicPr>
          <p:nvPr/>
        </p:nvPicPr>
        <p:blipFill>
          <a:blip r:embed="rId2" cstate="print"/>
          <a:srcRect/>
          <a:stretch>
            <a:fillRect/>
          </a:stretch>
        </p:blipFill>
        <p:spPr bwMode="auto">
          <a:xfrm>
            <a:off x="2555776" y="692696"/>
            <a:ext cx="4048125" cy="2609850"/>
          </a:xfrm>
          <a:prstGeom prst="rect">
            <a:avLst/>
          </a:prstGeom>
          <a:noFill/>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smtClean="0">
                <a:solidFill>
                  <a:srgbClr val="00DB00"/>
                </a:solidFill>
              </a:rPr>
              <a:t>Binäre Abhängigkeit</a:t>
            </a:r>
            <a:endParaRPr lang="en-US" sz="8000" dirty="0">
              <a:solidFill>
                <a:srgbClr val="00DB00"/>
              </a:solidFill>
            </a:endParaRPr>
          </a:p>
        </p:txBody>
      </p:sp>
      <p:sp>
        <p:nvSpPr>
          <p:cNvPr id="4" name="Textplatzhalter 3"/>
          <p:cNvSpPr>
            <a:spLocks noGrp="1"/>
          </p:cNvSpPr>
          <p:nvPr>
            <p:ph type="body" sz="quarter" idx="10"/>
          </p:nvPr>
        </p:nvSpPr>
        <p:spPr/>
        <p:txBody>
          <a:bodyPr/>
          <a:lstStyle/>
          <a:p>
            <a:r>
              <a:rPr lang="de-DE" dirty="0" smtClean="0"/>
              <a:t>x = 1 + 2</a:t>
            </a:r>
            <a:endParaRPr lang="en-US" dirty="0"/>
          </a:p>
        </p:txBody>
      </p:sp>
      <p:sp>
        <p:nvSpPr>
          <p:cNvPr id="5" name="Textplatzhalter 4"/>
          <p:cNvSpPr>
            <a:spLocks noGrp="1"/>
          </p:cNvSpPr>
          <p:nvPr>
            <p:ph type="body" sz="quarter" idx="11"/>
          </p:nvPr>
        </p:nvSpPr>
        <p:spPr/>
        <p:txBody>
          <a:bodyPr/>
          <a:lstStyle/>
          <a:p>
            <a:r>
              <a:rPr lang="de-DE" dirty="0" smtClean="0"/>
              <a:t>Meist reicht das.</a:t>
            </a:r>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latin typeface="Roboto" pitchFamily="2" charset="0"/>
                <a:ea typeface="Roboto" pitchFamily="2" charset="0"/>
              </a:rPr>
              <a:t>Imports</a:t>
            </a:r>
            <a:br>
              <a:rPr lang="en-US" dirty="0" smtClean="0">
                <a:solidFill>
                  <a:srgbClr val="FF7400"/>
                </a:solidFill>
                <a:latin typeface="Roboto" pitchFamily="2" charset="0"/>
                <a:ea typeface="Roboto" pitchFamily="2" charset="0"/>
              </a:rPr>
            </a:br>
            <a:r>
              <a:rPr lang="en-US" dirty="0" smtClean="0">
                <a:latin typeface="Roboto" pitchFamily="2" charset="0"/>
                <a:ea typeface="Roboto" pitchFamily="2" charset="0"/>
              </a:rPr>
              <a:t>Parameter</a:t>
            </a:r>
            <a:br>
              <a:rPr lang="en-US" dirty="0" smtClean="0">
                <a:latin typeface="Roboto" pitchFamily="2" charset="0"/>
                <a:ea typeface="Roboto" pitchFamily="2" charset="0"/>
              </a:rPr>
            </a:br>
            <a:r>
              <a:rPr lang="en-US" dirty="0" err="1" smtClean="0">
                <a:solidFill>
                  <a:srgbClr val="00DB00"/>
                </a:solidFill>
                <a:latin typeface="Roboto" pitchFamily="2" charset="0"/>
                <a:ea typeface="Roboto" pitchFamily="2" charset="0"/>
              </a:rPr>
              <a:t>Binäre</a:t>
            </a:r>
            <a:r>
              <a:rPr lang="en-US" dirty="0" smtClean="0">
                <a:solidFill>
                  <a:srgbClr val="00DB00"/>
                </a:solidFill>
                <a:latin typeface="Roboto" pitchFamily="2" charset="0"/>
                <a:ea typeface="Roboto" pitchFamily="2" charset="0"/>
              </a:rPr>
              <a:t> </a:t>
            </a:r>
            <a:r>
              <a:rPr lang="en-US" dirty="0" err="1" smtClean="0">
                <a:solidFill>
                  <a:srgbClr val="00DB00"/>
                </a:solidFill>
                <a:latin typeface="Roboto" pitchFamily="2" charset="0"/>
                <a:ea typeface="Roboto" pitchFamily="2" charset="0"/>
              </a:rPr>
              <a:t>Bäume</a:t>
            </a:r>
            <a:r>
              <a:rPr lang="en-US" dirty="0" smtClean="0">
                <a:solidFill>
                  <a:srgbClr val="00DB00"/>
                </a:solidFill>
                <a:latin typeface="Roboto" pitchFamily="2" charset="0"/>
                <a:ea typeface="Roboto" pitchFamily="2" charset="0"/>
              </a:rPr>
              <a:t/>
            </a:r>
            <a:br>
              <a:rPr lang="en-US" dirty="0" smtClean="0">
                <a:solidFill>
                  <a:srgbClr val="00DB00"/>
                </a:solidFill>
                <a:latin typeface="Roboto" pitchFamily="2" charset="0"/>
                <a:ea typeface="Roboto" pitchFamily="2" charset="0"/>
              </a:rPr>
            </a:br>
            <a:endParaRPr lang="en-US"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DB00"/>
                </a:solidFill>
              </a:rPr>
              <a:t>Entwurfsmuster</a:t>
            </a:r>
            <a:endParaRPr lang="en-US" sz="9600" dirty="0">
              <a:solidFill>
                <a:srgbClr val="00DB00"/>
              </a:solidFill>
            </a:endParaRPr>
          </a:p>
        </p:txBody>
      </p:sp>
      <p:sp>
        <p:nvSpPr>
          <p:cNvPr id="4" name="Textplatzhalter 3"/>
          <p:cNvSpPr>
            <a:spLocks noGrp="1"/>
          </p:cNvSpPr>
          <p:nvPr>
            <p:ph type="body" sz="quarter" idx="10"/>
          </p:nvPr>
        </p:nvSpPr>
        <p:spPr/>
        <p:txBody>
          <a:bodyPr/>
          <a:lstStyle/>
          <a:p>
            <a:r>
              <a:rPr lang="en-US" dirty="0" smtClean="0"/>
              <a:t>Design Patterns</a:t>
            </a:r>
            <a:endParaRPr lang="en-US" dirty="0"/>
          </a:p>
        </p:txBody>
      </p:sp>
      <p:sp>
        <p:nvSpPr>
          <p:cNvPr id="5" name="Textplatzhalter 4"/>
          <p:cNvSpPr>
            <a:spLocks noGrp="1"/>
          </p:cNvSpPr>
          <p:nvPr>
            <p:ph type="body" sz="quarter" idx="11"/>
          </p:nvPr>
        </p:nvSpPr>
        <p:spPr/>
        <p:txBody>
          <a:bodyPr/>
          <a:lstStyle/>
          <a:p>
            <a:r>
              <a:rPr lang="en-US" dirty="0" smtClean="0"/>
              <a:t>Sind </a:t>
            </a:r>
            <a:r>
              <a:rPr lang="en-US" dirty="0" err="1" smtClean="0"/>
              <a:t>keine</a:t>
            </a:r>
            <a:r>
              <a:rPr lang="en-US" dirty="0" smtClean="0"/>
              <a:t> </a:t>
            </a:r>
            <a:r>
              <a:rPr lang="en-US" dirty="0" err="1" smtClean="0"/>
              <a:t>Lösung</a:t>
            </a:r>
            <a:endParaRPr 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3861048"/>
            <a:ext cx="7200800" cy="1728192"/>
          </a:xfrm>
        </p:spPr>
        <p:txBody>
          <a:bodyPr>
            <a:normAutofit/>
          </a:bodyPr>
          <a:lstStyle/>
          <a:p>
            <a:r>
              <a:rPr lang="de-AT" sz="2000" dirty="0" smtClean="0">
                <a:latin typeface="Roboto" pitchFamily="2" charset="0"/>
                <a:ea typeface="Roboto" pitchFamily="2" charset="0"/>
                <a:hlinkClick r:id="rId2"/>
              </a:rPr>
              <a:t>https://twitter.com/#!/jmrtn</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3"/>
              </a:rPr>
              <a:t/>
            </a:r>
            <a:br>
              <a:rPr lang="de-AT" sz="1200" dirty="0" smtClean="0">
                <a:latin typeface="Roboto" pitchFamily="2" charset="0"/>
                <a:ea typeface="Roboto" pitchFamily="2" charset="0"/>
                <a:hlinkClick r:id="rId3"/>
              </a:rPr>
            </a:br>
            <a:r>
              <a:rPr lang="de-AT" sz="1200" dirty="0" smtClean="0">
                <a:latin typeface="Roboto" pitchFamily="2" charset="0"/>
                <a:ea typeface="Roboto" pitchFamily="2" charset="0"/>
                <a:hlinkClick r:id="rId3"/>
              </a:rPr>
              <a:t>http://jmrtn.com/notes/2012/02/17/design-patterns.html</a:t>
            </a:r>
            <a:endParaRPr lang="en-US" sz="1200" dirty="0">
              <a:latin typeface="Roboto" pitchFamily="2" charset="0"/>
              <a:ea typeface="Roboto" pitchFamily="2" charset="0"/>
            </a:endParaRPr>
          </a:p>
        </p:txBody>
      </p:sp>
      <p:pic>
        <p:nvPicPr>
          <p:cNvPr id="3074" name="Picture 2" descr="C:\Users\Johannes Hofmeister\Desktop\documents\EmpathicCode\me-laughing-in-madrid-cropped.png"/>
          <p:cNvPicPr>
            <a:picLocks noChangeAspect="1" noChangeArrowheads="1"/>
          </p:cNvPicPr>
          <p:nvPr/>
        </p:nvPicPr>
        <p:blipFill>
          <a:blip r:embed="rId4" cstate="print"/>
          <a:srcRect/>
          <a:stretch>
            <a:fillRect/>
          </a:stretch>
        </p:blipFill>
        <p:spPr bwMode="auto">
          <a:xfrm>
            <a:off x="3203848" y="1340768"/>
            <a:ext cx="2774529" cy="2774529"/>
          </a:xfrm>
          <a:prstGeom prst="rect">
            <a:avLst/>
          </a:prstGeom>
          <a:noFill/>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3639712168"/>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txDef>
      <a:spPr/>
      <a:bodyPr lIns="0" tIns="0" rIns="0" bIns="0" anchor="b" anchorCtr="1"/>
      <a:lstStyle>
        <a:def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kumimoji="0" sz="4400" b="0" i="0" u="none" strike="noStrike" kern="1200" cap="none" spc="0" normalizeH="0" baseline="0" noProof="0" dirty="0" smtClean="0">
            <a:ln w="19050">
              <a:solidFill>
                <a:schemeClr val="tx1">
                  <a:lumMod val="75000"/>
                  <a:lumOff val="25000"/>
                </a:schemeClr>
              </a:solidFill>
            </a:ln>
            <a:solidFill>
              <a:schemeClr val="bg1"/>
            </a:solidFill>
            <a:effectLst>
              <a:outerShdw blurRad="50800" dist="38100" dir="2700000" algn="tl" rotWithShape="0">
                <a:prstClr val="black">
                  <a:alpha val="40000"/>
                </a:prstClr>
              </a:outerShdw>
            </a:effectLst>
            <a:uLnTx/>
            <a:uFillTx/>
            <a:latin typeface="Lobster 1.4" pitchFamily="50" charset="0"/>
            <a:ea typeface="+mn-ea"/>
            <a:cs typeface="+mn-cs"/>
          </a:defRPr>
        </a:defPPr>
      </a:lstStyle>
    </a:tx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1635</Words>
  <Application>Microsoft Office PowerPoint</Application>
  <PresentationFormat>Bildschirmpräsentation (4:3)</PresentationFormat>
  <Paragraphs>629</Paragraphs>
  <Slides>245</Slides>
  <Notes>3</Notes>
  <HiddenSlides>0</HiddenSlides>
  <MMClips>0</MMClips>
  <ScaleCrop>false</ScaleCrop>
  <HeadingPairs>
    <vt:vector size="4" baseType="variant">
      <vt:variant>
        <vt:lpstr>Design</vt:lpstr>
      </vt:variant>
      <vt:variant>
        <vt:i4>1</vt:i4>
      </vt:variant>
      <vt:variant>
        <vt:lpstr>Folientitel</vt:lpstr>
      </vt:variant>
      <vt:variant>
        <vt:i4>245</vt:i4>
      </vt:variant>
    </vt:vector>
  </HeadingPairs>
  <TitlesOfParts>
    <vt:vector size="246" baseType="lpstr">
      <vt:lpstr>Larissa-Design</vt:lpstr>
      <vt:lpstr>"Always code as if the guy who ends up maintaining your code will be a violent psychopath who knows where you live."    John Woods.</vt:lpstr>
      <vt:lpstr>PowerPoint-Präsentation</vt:lpstr>
      <vt:lpstr>PowerPoint-Präsentation</vt:lpstr>
      <vt:lpstr>Informatik</vt:lpstr>
      <vt:lpstr>Einstellungsähnlichkeit  korreliert positiv mit DER interpersonellen Anziehung</vt:lpstr>
      <vt:lpstr>Gleich und Gleich Einstellungsähnlichkeit  korreliert positiv mit DER interpersonellen Anziehung gesellt sich gern</vt:lpstr>
      <vt:lpstr>Die gravitationsbedingte vertikale Dislokation maliformer Agrarprodukte aus der Position ihrer Bio-Genese erfolgt in der Regel proxitrunkial</vt:lpstr>
      <vt:lpstr>Der APFEL Fällt nicht  Die gravitationsbedingte vertikale Dislokation maliformer Agrarprodukte aus der Position ihrer Bio-Genese erfolgt in der Regel proxitrunkial weit vom stamm</vt:lpstr>
      <vt:lpstr>M a s c h i n 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Separation</vt:lpstr>
      <vt:lpstr>Empathie</vt:lpstr>
      <vt:lpstr>Empathy is the capacity to think and feel oneself into the inner life of another person</vt:lpstr>
      <vt:lpstr>Haltet EIN</vt:lpstr>
      <vt:lpstr>PowerPoint-Präsentation</vt:lpstr>
      <vt:lpstr>PowerPoint-Präsentation</vt:lpstr>
      <vt:lpstr>Erst mal einfach</vt:lpstr>
      <vt:lpstr>PowerPoint-Präsentation</vt:lpstr>
      <vt:lpstr> C#  Duck duck = new Duck();  </vt:lpstr>
      <vt:lpstr> Python  duck = Duck()  </vt:lpstr>
      <vt:lpstr> C# - DRY  var duck = new Duck();  </vt:lpstr>
      <vt:lpstr>Zug.un.glück</vt:lpstr>
      <vt:lpstr>Don’t ASK</vt:lpstr>
      <vt:lpstr>      if(Customer.Email.Address.Value.IsValid)      {   Send(Customer.Email.Address, message);      }  </vt:lpstr>
      <vt:lpstr>      if(Customer.IsEmailValid())       {   Send(Customer.Email.Address, message);      }  </vt:lpstr>
      <vt:lpstr>Customer.Send(message)  </vt:lpstr>
      <vt:lpstr>Don’t let a stranger touch your privates</vt:lpstr>
      <vt:lpstr>Size &amp; Reuse</vt:lpstr>
      <vt:lpstr>überraschungen</vt:lpstr>
      <vt:lpstr>PowerPoint-Präsentation</vt:lpstr>
      <vt:lpstr>PowerPoint-Präsentation</vt:lpstr>
      <vt:lpstr>NullObjekte</vt:lpstr>
      <vt:lpstr>Spüre deinen Code</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vt:lpstr>
      <vt:lpstr>  </vt:lpstr>
      <vt:lpstr>  </vt:lpstr>
      <vt:lpstr>  </vt:lpstr>
      <vt:lpstr> def filter(markup):   return add_twitter_names(markup)     def add_twitter_names(markup):   pattern = "@(\w+)"   url = "https://twitter.com/"   link = "&lt;a href='%s\\1'&gt;@\\1&lt;/a&gt;" % url   replacement = link   return re.sub(pattern, replacement, markup)     def home(entries):   markup = create_page(entries)   markup = filter(markup)   return markup     def main():   entries = Entries()   if len(argv) &gt; 1:    date = argv[1]    entries = entries.written_on(date)   print home(entries)</vt:lpstr>
      <vt:lpstr>metrik</vt:lpstr>
      <vt:lpstr>Signature Survey  Datei (&lt;loc&gt;): { ; }   </vt:lpstr>
      <vt:lpstr>ExitWindowsFlags.cs (17): ;{{}} FullScreen.cs (10): {{{;}}} HexToColorExtension.cs (30): ;{{{;}{;}{;}}} Hibernate.cs (23): ;{{{}{}{;;;;}}} ICanBeSelected.cs (10): ;;{{;}} ICanStartAndStop.cs (12): ;{{{;;};;}} IExecute.cs (10): ;;{{;}} IHaveGotTheTime.cs (9): ;{{{;}}} IntToTimespanExtension.cs (26): ;{{{;}{;}{;}}} InvisibilityConverter.cs (20): ;;;;{{{;}{;}}} IShutdownTheSystem.cs (7): {{;}} IWindowsFunctions.cs (9): {{;;;}} KeyExtension.cs (17): ;{{{;}{;}}} Lock.cs (20): ;{{{}{}{;}}} LogOff.cs (21): ;{{{}{}{;;}}} MainViewModel.cs (103): ;;;;;;{{;;;;;;;;;{;;;}{{;}{;}}{{;}{;}}{{;}{;}}{{;}{;}}{;;;;;}{;;}{;}{;{;;}}{;}{;;}{;;;;}}} MainWindow.xaml.cs (42): ;;;;;{{;{;;;}{{;}}{;;;}{;;}}} MenuItemExtension.cs (17): ;;;{{{{;}}}} MouseWheelGesture.cs (56): ;{{{}{}{;;}{{{};}}{{{};}}{{{};}}{{{};}}{;;;{;;;;}}}} MutuallyExclusiveCheckBoxes.cs (42): ;;{{{;}{;}{;;;;}{;}{;}{;}}} PlaySound.cs (23): ;;;;;{{{{;}{;}}}} PomodoroTimer.cs (33): ;;;{{{;;}{;;;;}{;;;;}}} RegisterShutdownEvent.cs (12): ;{{{;}}} RegisterTimeoutEvent.cs (23): ;{{{;;}{;}{;}}} ResetTimer.cs (21): ;;;{{;{;}{;}}} Restart.cs (21): ;{{{}{}{;;}}} RestartTimer.cs (21): ;;{{;{;}{;;}}} SetColor.cs (37): ;{{;{;;;;;;}{;;}}} SetTime.cs (18): ;;{{{;}{;}}} Shutdown.cs (21): ;{{{}{}{;;}}} ShutdownReason.cs (47): ;{{}} Sleep.cs (23): ;{{{}{}{;;;;}}} Start.cs (10): {{{;}}} Stop.cs (10): {{{;}}} TimeSpanExtensions.cs (12): ;{{{;}}} Toggle.cs (13): ;{{{;;}}} ViewCommand.cs (15): ;;{{{;;}{;}}} ViewModel.cs (39): ;;;{{{;;}{{};}{{};;;}}} ViewModelBaseWeasel.cs (29): ;;{{;{;;;}{;;;}}} VisibilityConverter.cs (20): ;;;;{{{;}{;}}} Wheel.xaml.cs (20): ;;;{{{;}{;;}}} WheelDirection.cs (9): {{}}</vt:lpstr>
      <vt:lpstr> LogOff.cs (21): ;{{{}{}{;;}}} MainViewModel.cs (103): ;;;;;;{{;;;;;;;;;{;;;}{{;}{;}}{{;}{;}}{{;}{;}} MainWindow.xaml.cs (42): ;;;;;{{;{;;;}{{;}}{;;;}{;;}}} MenuItemExtension.cs (17): ;;;{{{{;}}}} MouseWheelGesture.cs (56): ;{{{}{}{;;}{{{};}}{{{};}}{{{};}}{{{};}}{;;;{ MutuallyExclusiveCheckBoxes.cs (42): ;;{{{;}{;}{;;;;}{;}{;}{;}}} </vt:lpstr>
      <vt:lpstr>philosophie</vt:lpstr>
      <vt:lpstr> &gt;&gt;&gt; import this  </vt:lpstr>
      <vt:lpstr>If the implementation is hard to explain, it's a bad idea.</vt:lpstr>
      <vt:lpstr>Zuhören</vt:lpstr>
      <vt:lpstr>Wir brauchen einen Automocker.</vt:lpstr>
      <vt:lpstr>PowerPoint-Präsentation</vt:lpstr>
      <vt:lpstr>Diese klasse ist schwer zu testen.</vt:lpstr>
      <vt:lpstr>PowerPoint-Präsentation</vt:lpstr>
      <vt:lpstr>Das gleiche sagen</vt:lpstr>
      <vt:lpstr>PowerPoint-Präsentation</vt:lpstr>
      <vt:lpstr>PowerPoint-Präsentation</vt:lpstr>
      <vt:lpstr>IM PARADIGMA BLEIBEN</vt:lpstr>
      <vt:lpstr>Objekte  Funktionen</vt:lpstr>
      <vt:lpstr>Sprachen</vt:lpstr>
      <vt:lpstr>Vielleicht ist deine ProgrammierSprache ungeeignet, um es genau so zu tun</vt:lpstr>
      <vt:lpstr>https://github.com/cessor/refuctoring</vt:lpstr>
      <vt:lpstr>private static TimeSpan Transform(this IEnumerable&lt;int&gt; digits) {  int result = 0;  var r = digits.ToList();  for (int j = 0; j &lt; r.Count; j++)  {   int i = (int)Math.Pow(60, j / 2);   int rTimesI = r[r.Count - j - 1] * i;    result += (j % 2 == 1)        ? rTimesI * 10        : rTimesI;  }  return TimeSpan.FromSeconds(result); } </vt:lpstr>
      <vt:lpstr>private static TimeSpan Transform(this IEnumerable&lt;int&gt; digits)  {  var secondsPerUnit = new [] { 1,10,60,600,3600,36000 };    return digits    .Reverse()    .Zip(secondsPerUnit, (digit, unit) =&gt; digit * unit)    .Sum()    .Seconds();  } </vt:lpstr>
      <vt:lpstr>Natürliche</vt:lpstr>
      <vt:lpstr>var date = new DateTime (2012, 4, 14, 16, 32, 18, 500);</vt:lpstr>
      <vt:lpstr>var start = 14.April(2012).At(8.PM());  var end = 8.Hours().Later(start);   </vt:lpstr>
      <vt:lpstr>Sprachfertigkeit</vt:lpstr>
      <vt:lpstr>Wenn du mir erklären kannst, was da passiert, wieso steht das da dann nicht? </vt:lpstr>
      <vt:lpstr>[Test] public void ShouldConvertAnEvenNumberOfDigitsToATimespan() {     // Arrange     var bytes =    new byte[] { 0, 0, 1,5, 0,5 };     var expected = new TimeSpan(0, 0, 15, 5, 0);                  // Act     var actual = Transform(bytes);      // Assert     actual.Should().Equal(expected); }  </vt:lpstr>
      <vt:lpstr>   When.IType(1, 5, 0, 5).And()     .TransformTheDigits()        .Then().TheResult().Should().Equal(      15.Minutes().And(5.Seconds())     );  </vt:lpstr>
      <vt:lpstr>PowerPoint-Präsentation</vt:lpstr>
      <vt:lpstr>PowerPoint-Präsentation</vt:lpstr>
      <vt:lpstr>Abstraktion</vt:lpstr>
      <vt:lpstr>for int i=0; GetCustomer</vt:lpstr>
      <vt:lpstr>Exceptionell,</vt:lpstr>
      <vt:lpstr>PowerPoint-Präsentation</vt:lpstr>
      <vt:lpstr>Complaints</vt:lpstr>
      <vt:lpstr>Apologies</vt:lpstr>
      <vt:lpstr>Binäre Abhängigkeit</vt:lpstr>
      <vt:lpstr>Imports Parameter Binäre Bäume </vt:lpstr>
      <vt:lpstr>Entwurfsmuster</vt:lpstr>
      <vt:lpstr>https://twitter.com/#!/jmrtn  http://jmrtn.com/notes/2012/02/17/design-patterns.html</vt:lpstr>
      <vt:lpstr>PowerPoint-Präsentation</vt:lpstr>
      <vt:lpstr>DomänenBEZUG</vt:lpstr>
      <vt:lpstr>Email Adressen  sind keine Strings</vt:lpstr>
      <vt:lpstr>TinY TYpes</vt:lpstr>
      <vt:lpstr>Dinge müssen  nicht können aber sie können  sein</vt:lpstr>
      <vt:lpstr>Email  InvalidEmail</vt:lpstr>
      <vt:lpstr>Polymorphismen   Typen</vt:lpstr>
      <vt:lpstr>Domänensprache</vt:lpstr>
      <vt:lpstr>Systemische Metapher  Klare Namen</vt:lpstr>
      <vt:lpstr>PowerPoint-Präsentation</vt:lpstr>
      <vt:lpstr>Managerbrokerdispatcher interfaceimpl</vt:lpstr>
      <vt:lpstr>http://www.classnamer.com/</vt:lpstr>
      <vt:lpstr>CheckedGraphContext  Stateles  ErrorCorrectingMessageGeneratorsRecordGenerator</vt:lpstr>
      <vt:lpstr>Clean code *</vt:lpstr>
      <vt:lpstr>intentionrevealing</vt:lpstr>
      <vt:lpstr>DEsinformation</vt:lpstr>
      <vt:lpstr>aussagekräftige</vt:lpstr>
      <vt:lpstr>Suchbare</vt:lpstr>
      <vt:lpstr>aussprechbare</vt:lpstr>
      <vt:lpstr>private Date genymdhms</vt:lpstr>
      <vt:lpstr>private Date generationTimestamp</vt:lpstr>
      <vt:lpstr> /// &lt;summary&gt;    ///  Gets or sets.    ///  Used for Ewiomc.    /// &lt;/summary&gt;    /// &lt;remarks&gt;    ///  Used internally by the bl.  /// &lt;/remarks&gt;    public string Vdewgvgwid { get; set; }     WTF? Ich geh heim.</vt:lpstr>
      <vt:lpstr>Klassennamen</vt:lpstr>
      <vt:lpstr>“Classes and objects should have noun or noun phrase names like customer, WikiPage, Account, and Addressparser. Avoid words like manager, Processor,, Data, or Info in the Name of a class. A class Name should not be a verb.”</vt:lpstr>
      <vt:lpstr>“Classes and objects should have noun or noun phrase names like customer, WikiPage, Account, and Addressparser. Avoid words like manager, Processor,, Data, or Info in the Name of a class. A class Name should not be a verb.”</vt:lpstr>
      <vt:lpstr>“Classes and objects should have noun or noun phrase names like customer, WikiPage, Account, and Addressparser. Avoid words like manager, Processor,, Data, or Info in the Name of a class. A class Name should not be a verb.”</vt:lpstr>
      <vt:lpstr>“Classes and objects should have noun or noun phrase names like customer, WikiPage, Account, and Addressparser. Avoid words like manager, Processor,, Data, or Info in the Name of a class. A class Name should not be a verb.”</vt:lpstr>
      <vt:lpstr>“Classes and objects should have noun or noun phrase names like customer, WikiPage, Account, and Addressparser. Avoid words like manager, Processor, Data, or Info in the Name of a class. A class Name should not be a verb.”</vt:lpstr>
      <vt:lpstr>WAR</vt:lpstr>
      <vt:lpstr>Deinen feind</vt:lpstr>
      <vt:lpstr>Weasel Words</vt:lpstr>
      <vt:lpstr>“I can suck melancholy out of a song, as a weazel sucks eggs.”    Shakespeare, as you like it, ii. 5..</vt:lpstr>
      <vt:lpstr>Taxonomie</vt:lpstr>
      <vt:lpstr>PowerPoint-Präsentation</vt:lpstr>
      <vt:lpstr>Double int  long string</vt:lpstr>
      <vt:lpstr> pWindow    cCustomers</vt:lpstr>
      <vt:lpstr> [DllImport("user32.dll")]  static extern bool CloseWindow(IntPtr hWnd);</vt:lpstr>
      <vt:lpstr> [DllImport("user32.dll", SetLastError=true)]  static extern IntPtr CreateWindowEx(  WindowStylesEx dwExStyle,   string lpClassName,  string lpWindowName,   WindowStyles dwStyle,   int x,   int y,   int nWidth,   int nHeight,  IntPtr hWndParent,   IntPtr hMenu,   IntPtr hInstance,   IntPtr lpParam);</vt:lpstr>
      <vt:lpstr>PowerPoint-Präsentation</vt:lpstr>
      <vt:lpstr> public int SumIntegersUpTo(int bound)  {      return Enumerable.Range(1, bound).Sum();  }</vt:lpstr>
      <vt:lpstr>  private readonly ICanStartAndStop _counter;   private readonly Wristwatch _wristwatch;   private Brush _color;   private double _fontSize;   private bool _isRunning = false;   private TimeSpan _timeLeft;</vt:lpstr>
      <vt:lpstr>PowerPoint-Präsentation</vt:lpstr>
      <vt:lpstr> for(int i = 0; i &lt; customers.Count; i++) {    Customer theCustomer = customers[i];    ...  }</vt:lpstr>
      <vt:lpstr> foreach(var customer in customers) {    ...  }</vt:lpstr>
      <vt:lpstr>MehrfachEn</vt:lpstr>
      <vt:lpstr>my</vt:lpstr>
      <vt:lpstr>THE</vt:lpstr>
      <vt:lpstr>AN</vt:lpstr>
      <vt:lpstr>IT</vt:lpstr>
      <vt:lpstr>PowerPoint-Präsentation</vt:lpstr>
      <vt:lpstr>Data Info</vt:lpstr>
      <vt:lpstr>Function Process</vt:lpstr>
      <vt:lpstr>System Model</vt:lpstr>
      <vt:lpstr>PowerPoint-Präsentation</vt:lpstr>
      <vt:lpstr>IMPORTANCE</vt:lpstr>
      <vt:lpstr>Flexible General</vt:lpstr>
      <vt:lpstr>Extended Super</vt:lpstr>
      <vt:lpstr>ABSTRACT</vt:lpstr>
      <vt:lpstr> public abstract class AbstractTopLevelItem   extends AbstractItem   implements TopLevelItem {    // ...  }</vt:lpstr>
      <vt:lpstr>Simplicity</vt:lpstr>
      <vt:lpstr>Basic Easy</vt:lpstr>
      <vt:lpstr>New Special</vt:lpstr>
      <vt:lpstr>Simple</vt:lpstr>
      <vt:lpstr>PowerPoint-Präsentation</vt:lpstr>
      <vt:lpstr>Shape</vt:lpstr>
      <vt:lpstr>List Query Array Dictionary VIEW</vt:lpstr>
      <vt:lpstr>BehaviorAL</vt:lpstr>
      <vt:lpstr>Dynamic Lazy Local Constant Global</vt:lpstr>
      <vt:lpstr>Test</vt:lpstr>
      <vt:lpstr>MOCK Stub Fake</vt:lpstr>
      <vt:lpstr>DynamicMOCK STricktmock</vt:lpstr>
      <vt:lpstr>Mocks</vt:lpstr>
      <vt:lpstr>   var stubUserRepository =   MockRepository.GenerateStub&lt;IUserRepository&gt;();     stubUserRepository.Stub(x =&gt;  x.GetUserByName("ayende")).Return(theUser); </vt:lpstr>
      <vt:lpstr>PowerPoint-Präsentation</vt:lpstr>
      <vt:lpstr>PowerPoint-Präsentation</vt:lpstr>
      <vt:lpstr>Eager Roles</vt:lpstr>
      <vt:lpstr>Provider Agent</vt:lpstr>
      <vt:lpstr>Dispatcher Broker</vt:lpstr>
      <vt:lpstr>MANAGER</vt:lpstr>
      <vt:lpstr>Prozeduraler Code Große klassen</vt:lpstr>
      <vt:lpstr>Schwer Testbar 1000+Loc</vt:lpstr>
      <vt:lpstr>Jenkins  https://github.com/jenkinsci/jenkins/blob/master/core/src/main/java/jenkins/model/Jenkins.java</vt:lpstr>
      <vt:lpstr>Lazy Roles</vt:lpstr>
      <vt:lpstr>Nomina Agentis</vt:lpstr>
      <vt:lpstr>Derivationsmorpheme</vt:lpstr>
      <vt:lpstr>-er  -or</vt:lpstr>
      <vt:lpstr>Formatter Transformer</vt:lpstr>
      <vt:lpstr>Wrapper Mapper</vt:lpstr>
      <vt:lpstr>Validator</vt:lpstr>
      <vt:lpstr>Charity</vt:lpstr>
      <vt:lpstr>Utils Helper</vt:lpstr>
      <vt:lpstr>“We are blind to the World within us, Waiting to be born”  AT THE GATES  Blinded By FEAR</vt:lpstr>
      <vt:lpstr>PowerPoint-Präsentation</vt:lpstr>
      <vt:lpstr>PowerPoint-Präsentation</vt:lpstr>
      <vt:lpstr>Entwurfsmuster</vt:lpstr>
      <vt:lpstr>Builder  Facade Strategy Decorator</vt:lpstr>
      <vt:lpstr>Singleton</vt:lpstr>
      <vt:lpstr>  var instance = ConnectionSingleton.Instance; </vt:lpstr>
      <vt:lpstr>  public static DatabaseConnectionSingleton GetInstance() {    return _instance   ?? (_instance = new DatabaseConnectionSingleton()); } </vt:lpstr>
      <vt:lpstr>New, Delete?  Kann das nicht die Runtime machen?</vt:lpstr>
      <vt:lpstr> var instance = Only.One&lt;DatabaseConnection&gt;();</vt:lpstr>
      <vt:lpstr> var instance = The.Same&lt;DatabaseConnection&gt;();</vt:lpstr>
      <vt:lpstr> var instance = Unity.Resolve&lt;DatabaseConnection&gt;();</vt:lpstr>
      <vt:lpstr>var instance = ObjectFucktory.GetInstance&lt;DatabaseConnection&gt;();</vt:lpstr>
      <vt:lpstr>factory</vt:lpstr>
      <vt:lpstr>“Du willst doch nicht in einer Pizzafabrik essen, sondern in einem Restaurant”  Roberto Bez.  Sonntag abend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https://twitter.com/#!/jmrtn  http://jmrtn.com/notes/2012/02/17/design-patterns.html</vt:lpstr>
      <vt:lpstr>Seek &amp; Destroy</vt:lpstr>
      <vt:lpstr>Rename Class</vt:lpstr>
      <vt:lpstr>“There are many powerful refactorings, but Rename Class is the most powerful. It changes the way people see code and lets them notice possibilities that they might not have considered before"    Michael Feathers.</vt:lpstr>
      <vt:lpstr>REPOSITORY</vt:lpstr>
      <vt:lpstr>public class CustomerRepository {    IEnumerable&lt;Customer&gt;     GetCustomersByYearOfBirth(DateTime yearOfBirth)    {                } } </vt:lpstr>
      <vt:lpstr>public class CustomerRepository  {     IEnumerable&lt;Customer&gt;     GetByYearOfBirth(DateTime yearOfBirth)    {     } }</vt:lpstr>
      <vt:lpstr>public class Customers  {     IEnumerable&lt;Customer&gt;     GetByYearOfBirth(DateTime yearOfBirth)    {     } }</vt:lpstr>
      <vt:lpstr>public class Customers {     IEnumerable&lt;Customer&gt;     BornIn(DateTime yearOfBirth)    {     } }</vt:lpstr>
      <vt:lpstr>public interface ICustomerRepository  {   IEnumerable &lt;Customer&gt; BornIn(DateTime yearOfBirth); }  public class Customers : ICustomerRepository  {  /*…*/ }</vt:lpstr>
      <vt:lpstr> public class Customers : ICustomerRepository   {   /*…*/  }</vt:lpstr>
      <vt:lpstr>  public interface IFindCustomers    {   IEnumerable &lt;Customer&gt; BornIn(DateTime yearOfBirth);   } </vt:lpstr>
      <vt:lpstr>  public interface IFindCustomers    {   IEnumerable &lt;Customer&gt; BornIn(DateTime year);   }</vt:lpstr>
      <vt:lpstr>  public interface IFindCustomers    {   IEnumerable &lt;Customer&gt; BornIn(Year year);   }</vt:lpstr>
      <vt:lpstr>  class Customers:    def BornIn(self, year):       ...</vt:lpstr>
      <vt:lpstr>  class Customers:    def BornIn(self, year):       ...</vt:lpstr>
      <vt:lpstr> Iformatter  IFormat</vt:lpstr>
      <vt:lpstr>IObserver  IObserve</vt:lpstr>
      <vt:lpstr>Interfaces  definieren verhalten.   Warum nennen wir sie nicht so?</vt:lpstr>
      <vt:lpstr>I Do Something For You</vt:lpstr>
      <vt:lpstr>Systemische Metapher  Klare Namen</vt:lpstr>
      <vt:lpstr>Inspired by and using the fonts suggested at http://www.labnol.org/software/tutorials/advice-select-best-fonts-for-powerpoint-presentation-slides/3355/  Health http://thenounproject.com/noun/first-aid/#icon-No2208    Andy Palmer on Singletons http://andypalmer.com/2008/05/singletons/</vt:lpstr>
      <vt:lpstr>PowerPoint-Präsentation</vt:lpstr>
      <vt:lpstr>Anhang</vt:lpstr>
      <vt:lpstr>Blind men and the elephant  John Godfrey Saxe</vt:lpstr>
      <vt:lpstr>It was six men of Indostan  To learning much inclined, Who went to see the Elephant  (Though all of them were blind), That each by observation  Might satisfy his mind. </vt:lpstr>
      <vt:lpstr>The First approached the Elephant,  And happening to fall Against his broad and sturdy side,  At once began to bawl: "God bless me!—but the Elephant  Is very like a wall!"</vt:lpstr>
      <vt:lpstr>The Second, feeling of the tusk,  Cried:"Ho!—what have we here So very round and smooth and sharp?  To me 't is mighty clear This wonder of an Elephant  Is very like a spear!"</vt:lpstr>
      <vt:lpstr>The Third approached the animal,  And happening to take The squirming trunk within his hands,  Thus boldly up and spake: "I see," quoth he, "the Elephant  Is very like a snake!"</vt:lpstr>
      <vt:lpstr>The Fourth reached out his eager hand,  And felt about the knee. "What most this wondrous beast is like  Is mighty plain," quoth he; "'T is clear enough the Elephant  Is very like a tree!"</vt:lpstr>
      <vt:lpstr>The Fifth, who chanced to touch the ear,  Said: "E'en the blindest man Can tell what this resembles most;  Deny the fact who can, This marvel of an Elephant  Is very like a fan!"</vt:lpstr>
      <vt:lpstr>The Sixth no sooner had begun  About the beast to grope, Than, seizing on the swinging tail  That fell within his scope, "I see," quoth he, "the Elephant  Is very like a rope!" </vt:lpstr>
      <vt:lpstr>And so these men of Indostan  Disputed loud and long, Each in his own opinion  Exceeding stiff and strong, Though each was partly  in the right,  And all were in the wrong!</vt:lpstr>
      <vt:lpstr>So, oft in theologic wars  The disputants, I ween, Rail on in utter ignorance  Of what each other mean, And prate about an Elephant  Not one of them has seen!</vt:lpstr>
      <vt:lpstr>PowerPoint-Präsentation</vt:lpstr>
      <vt:lpstr>The blind men and the elephant http://en.wikisource.org/wiki/The_poems_of_John_Godfrey_Saxe/The_Blind_Men_and_the_Elephant  Elephant  http://inquiry111westminster.wikispaces.com/Blind%20men%20and%20an%20elephant  Inspired by and using the fonts suggested at http://www.labnol.org/software/tutorials/advice-select-best-fonts-for-powerpoint-presentation-slides/3355/  Duck Duck Duck  http://geekandpoke.typepad.com/geekandpoke/2012/03/static-typing.html  Rapist  http://rasmussenanders.blogspot.de/2011/03/catholic-priests-raping-nuns.html  Bundeswehr http://www.bmlv.gv.at/download_archiv/photos/inlandseinsatz/images/hochwasser_august_26.jpg  Complaints http://wayne.usschesapeake.org/wp-content/uploads/2011/06/Shout.png  Apologies http://www.5lovelanguages.com/learn-the-languages/the-five-languages-of-apology/  Signature Survey  http://c2.com/doc/SignatureSurvey/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Nossi</dc:creator>
  <cp:lastModifiedBy>Johannes Hofmeister</cp:lastModifiedBy>
  <cp:revision>349</cp:revision>
  <dcterms:created xsi:type="dcterms:W3CDTF">2012-05-02T19:59:02Z</dcterms:created>
  <dcterms:modified xsi:type="dcterms:W3CDTF">2012-08-29T14:36:15Z</dcterms:modified>
</cp:coreProperties>
</file>